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9" r:id="rId2"/>
    <p:sldId id="260" r:id="rId3"/>
    <p:sldId id="272" r:id="rId4"/>
    <p:sldId id="262" r:id="rId5"/>
    <p:sldId id="273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1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749BD2-5C4C-40A0-815C-E6EC52467F0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56E4A9-6072-45F8-AE77-155EB86D10B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89D621-B978-4EB7-980E-A46782B67A0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lgg@cs.ntust.edu.tw" TargetMode="Externa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6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189AFB-4C1F-4EB7-8593-C1DD1C671409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  <p:sp>
        <p:nvSpPr>
          <p:cNvPr id="551940" name="Rectangle 4"/>
          <p:cNvSpPr>
            <a:spLocks noGrp="1" noChangeArrowheads="1"/>
          </p:cNvSpPr>
          <p:nvPr>
            <p:ph type="title"/>
          </p:nvPr>
        </p:nvSpPr>
        <p:spPr>
          <a:xfrm>
            <a:off x="70485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latin typeface="標楷體" pitchFamily="65" charset="-120"/>
              </a:rPr>
              <a:t>內在環境：優勢或弱勢？</a:t>
            </a:r>
          </a:p>
        </p:txBody>
      </p:sp>
      <p:pic>
        <p:nvPicPr>
          <p:cNvPr id="551939" name="Picture 3" descr="Footbal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53000" y="3792538"/>
            <a:ext cx="3581400" cy="235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0053" name="Text Box 5"/>
          <p:cNvSpPr txBox="1">
            <a:spLocks noChangeArrowheads="1"/>
          </p:cNvSpPr>
          <p:nvPr/>
        </p:nvSpPr>
        <p:spPr bwMode="auto">
          <a:xfrm>
            <a:off x="838200" y="1905000"/>
            <a:ext cx="5467350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3200" b="1">
                <a:solidFill>
                  <a:srgbClr val="00FF00"/>
                </a:solidFill>
                <a:latin typeface="Times New Roman" pitchFamily="18" charset="0"/>
                <a:ea typeface="標楷體" pitchFamily="65" charset="-120"/>
              </a:rPr>
              <a:t>什麼樣的組織可以</a:t>
            </a:r>
            <a:br>
              <a:rPr lang="zh-TW" altLang="en-US" sz="3200" b="1">
                <a:solidFill>
                  <a:srgbClr val="00FF00"/>
                </a:solidFill>
                <a:latin typeface="Times New Roman" pitchFamily="18" charset="0"/>
                <a:ea typeface="標楷體" pitchFamily="65" charset="-120"/>
              </a:rPr>
            </a:br>
            <a:r>
              <a:rPr lang="zh-TW" altLang="en-US" sz="3200" b="1">
                <a:solidFill>
                  <a:srgbClr val="00FF00"/>
                </a:solidFill>
                <a:latin typeface="Times New Roman" pitchFamily="18" charset="0"/>
                <a:ea typeface="標楷體" pitchFamily="65" charset="-120"/>
              </a:rPr>
              <a:t>主動掌握機會克服威脅？</a:t>
            </a:r>
            <a:br>
              <a:rPr lang="zh-TW" altLang="en-US" sz="3200" b="1">
                <a:solidFill>
                  <a:srgbClr val="00FF00"/>
                </a:solidFill>
                <a:latin typeface="Times New Roman" pitchFamily="18" charset="0"/>
                <a:ea typeface="標楷體" pitchFamily="65" charset="-120"/>
              </a:rPr>
            </a:br>
            <a:r>
              <a:rPr lang="zh-TW" altLang="en-US" sz="3200" b="1">
                <a:solidFill>
                  <a:srgbClr val="00FF00"/>
                </a:solidFill>
                <a:latin typeface="Times New Roman" pitchFamily="18" charset="0"/>
                <a:ea typeface="標楷體" pitchFamily="65" charset="-120"/>
              </a:rPr>
              <a:t>抑或被動跟隨趨勢抵禦威脅？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1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5519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1940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0F7211-4EDE-4E3E-BEB8-B1CAD3C39677}" type="slidenum">
              <a:rPr lang="en-US" altLang="zh-TW"/>
              <a:pPr>
                <a:defRPr/>
              </a:pPr>
              <a:t>10</a:t>
            </a:fld>
            <a:endParaRPr lang="en-US" altLang="zh-TW"/>
          </a:p>
        </p:txBody>
      </p:sp>
      <p:sp>
        <p:nvSpPr>
          <p:cNvPr id="132710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z="3200" smtClean="0"/>
              <a:t>二十世紀與二十一世紀企業特質比較</a:t>
            </a:r>
          </a:p>
        </p:txBody>
      </p:sp>
      <p:graphicFrame>
        <p:nvGraphicFramePr>
          <p:cNvPr id="1327185" name="Group 1105"/>
          <p:cNvGraphicFramePr>
            <a:graphicFrameLocks noGrp="1"/>
          </p:cNvGraphicFramePr>
          <p:nvPr/>
        </p:nvGraphicFramePr>
        <p:xfrm>
          <a:off x="161925" y="838200"/>
          <a:ext cx="8982075" cy="5131943"/>
        </p:xfrm>
        <a:graphic>
          <a:graphicData uri="http://schemas.openxmlformats.org/drawingml/2006/table">
            <a:tbl>
              <a:tblPr/>
              <a:tblGrid>
                <a:gridCol w="527050"/>
                <a:gridCol w="4316413"/>
                <a:gridCol w="4138612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二十世紀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二十一世紀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1489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結構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en-US" altLang="zh-TW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92929"/>
                    </a:solidFill>
                  </a:tcPr>
                </a:tc>
                <a:tc>
                  <a:txBody>
                    <a:bodyPr/>
                    <a:lstStyle/>
                    <a:p>
                      <a:pPr marL="269875" marR="0" lvl="0" indent="-2698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官僚化</a:t>
                      </a:r>
                    </a:p>
                    <a:p>
                      <a:pPr marL="269875" marR="0" lvl="0" indent="-2698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多層級</a:t>
                      </a:r>
                    </a:p>
                    <a:p>
                      <a:pPr marL="269875" marR="0" lvl="0" indent="-2698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高階主管負責組織管理</a:t>
                      </a:r>
                    </a:p>
                    <a:p>
                      <a:pPr marL="269875" marR="0" lvl="0" indent="-2698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政策與流程製造很多複雜的內部交互關係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92929"/>
                    </a:solidFill>
                  </a:tcPr>
                </a:tc>
                <a:tc>
                  <a:txBody>
                    <a:bodyPr/>
                    <a:lstStyle/>
                    <a:p>
                      <a:pPr marL="269875" marR="0" lvl="0" indent="-2698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非官僚化，更少的規則與員工</a:t>
                      </a:r>
                    </a:p>
                    <a:p>
                      <a:pPr marL="269875" marR="0" lvl="0" indent="-2698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層級較少</a:t>
                      </a:r>
                    </a:p>
                    <a:p>
                      <a:pPr marL="269875" marR="0" lvl="0" indent="-2698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主管負責領導，中低階員工負責管理</a:t>
                      </a:r>
                    </a:p>
                    <a:p>
                      <a:pPr marL="269875" marR="0" lvl="0" indent="-2698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政策與流程以服務客戶為前提，保持最低限度的內部交互關係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92929"/>
                    </a:solidFill>
                  </a:tcPr>
                </a:tc>
              </a:tr>
              <a:tr h="1425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體系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33"/>
                    </a:solidFill>
                  </a:tcPr>
                </a:tc>
                <a:tc>
                  <a:txBody>
                    <a:bodyPr/>
                    <a:lstStyle/>
                    <a:p>
                      <a:pPr marL="96838" marR="0" lvl="0" indent="-968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依賴極少數的績效評估系統</a:t>
                      </a:r>
                    </a:p>
                    <a:p>
                      <a:pPr marL="96838" marR="0" lvl="0" indent="-968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只有主管能看到各部門表現數據</a:t>
                      </a:r>
                    </a:p>
                    <a:p>
                      <a:pPr marL="96838" marR="0" lvl="0" indent="-968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只對資深人員提供管理訓練與支援系統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33"/>
                    </a:solidFill>
                  </a:tcPr>
                </a:tc>
                <a:tc>
                  <a:txBody>
                    <a:bodyPr/>
                    <a:lstStyle/>
                    <a:p>
                      <a:pPr marL="269875" marR="0" lvl="0" indent="-2698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依賴多元的績效評估系統，尤其是提供客戶相關數據的系統</a:t>
                      </a:r>
                    </a:p>
                    <a:p>
                      <a:pPr marL="269875" marR="0" lvl="0" indent="-2698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各部門表現數據公開化</a:t>
                      </a:r>
                    </a:p>
                    <a:p>
                      <a:pPr marL="269875" marR="0" lvl="0" indent="-2698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對更多員工提供管理訓練與支援系統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33"/>
                    </a:solidFill>
                  </a:tcPr>
                </a:tc>
              </a:tr>
              <a:tr h="1652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文化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向內看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集權化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決策緩慢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政治化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憎惡風險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向外看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授權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決策明快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公開坦誠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敢承擔風險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FDFD13-30AC-4E20-8ABF-A2FF27BA04C8}" type="slidenum">
              <a:rPr lang="en-US" altLang="zh-TW"/>
              <a:pPr>
                <a:defRPr/>
              </a:pPr>
              <a:t>11</a:t>
            </a:fld>
            <a:endParaRPr lang="en-US" altLang="zh-TW"/>
          </a:p>
        </p:txBody>
      </p:sp>
      <p:sp>
        <p:nvSpPr>
          <p:cNvPr id="1728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傳統型組織 </a:t>
            </a:r>
            <a:r>
              <a:rPr lang="en-US" altLang="zh-TW" smtClean="0"/>
              <a:t>vs. </a:t>
            </a:r>
            <a:br>
              <a:rPr lang="en-US" altLang="zh-TW" smtClean="0"/>
            </a:br>
            <a:r>
              <a:rPr lang="zh-TW" altLang="en-US" smtClean="0"/>
              <a:t>知識型組織的七個</a:t>
            </a:r>
            <a:r>
              <a:rPr lang="zh-TW" altLang="en-US" smtClean="0">
                <a:latin typeface="標楷體"/>
              </a:rPr>
              <a:t>“</a:t>
            </a:r>
            <a:r>
              <a:rPr lang="en-US" altLang="zh-TW" smtClean="0"/>
              <a:t>S</a:t>
            </a:r>
            <a:r>
              <a:rPr lang="en-US" altLang="zh-TW" smtClean="0">
                <a:latin typeface="標楷體"/>
              </a:rPr>
              <a:t>”</a:t>
            </a:r>
            <a:r>
              <a:rPr lang="en-US" altLang="zh-TW" smtClean="0"/>
              <a:t>  </a:t>
            </a:r>
          </a:p>
        </p:txBody>
      </p:sp>
      <p:graphicFrame>
        <p:nvGraphicFramePr>
          <p:cNvPr id="1728515" name="Group 3"/>
          <p:cNvGraphicFramePr>
            <a:graphicFrameLocks noGrp="1"/>
          </p:cNvGraphicFramePr>
          <p:nvPr/>
        </p:nvGraphicFramePr>
        <p:xfrm>
          <a:off x="611188" y="1358900"/>
          <a:ext cx="7847012" cy="4391664"/>
        </p:xfrm>
        <a:graphic>
          <a:graphicData uri="http://schemas.openxmlformats.org/drawingml/2006/table">
            <a:tbl>
              <a:tblPr/>
              <a:tblGrid>
                <a:gridCol w="2039937"/>
                <a:gridCol w="3060700"/>
                <a:gridCol w="2746375"/>
              </a:tblGrid>
              <a:tr h="319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       </a:t>
                      </a: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組織型態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組織特性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傳統型組織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知識型組織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策略</a:t>
                      </a:r>
                      <a:r>
                        <a:rPr kumimoji="1" lang="en-US" alt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(Strategy)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策略規劃中沒有將知識列入考慮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知識優勢為策略規劃中的思考重點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結構</a:t>
                      </a:r>
                      <a:r>
                        <a:rPr kumimoji="1" lang="en-US" alt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(Structure)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中央集權、垂直功能分工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網路型組織、自主團隊、鼓勵團體協調合作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作業風格</a:t>
                      </a:r>
                      <a:r>
                        <a:rPr kumimoji="1" lang="en-US" alt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(Style)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命令式、指揮式、注重控制、消極反應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協調式、互動式、開明、積極主動、互相信任、充分授權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</a:tr>
            </a:tbl>
          </a:graphicData>
        </a:graphic>
      </p:graphicFrame>
      <p:sp>
        <p:nvSpPr>
          <p:cNvPr id="167963" name="Text Box 26"/>
          <p:cNvSpPr txBox="1">
            <a:spLocks noChangeArrowheads="1"/>
          </p:cNvSpPr>
          <p:nvPr/>
        </p:nvSpPr>
        <p:spPr bwMode="auto">
          <a:xfrm>
            <a:off x="3143250" y="6084888"/>
            <a:ext cx="27638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000">
                <a:latin typeface="Times New Roman" pitchFamily="18" charset="0"/>
                <a:ea typeface="標楷體" pitchFamily="65" charset="-120"/>
              </a:rPr>
              <a:t>資料來源：</a:t>
            </a:r>
            <a:r>
              <a:rPr lang="en-US" altLang="zh-TW" sz="2000">
                <a:latin typeface="Times New Roman" pitchFamily="18" charset="0"/>
                <a:ea typeface="標楷體" pitchFamily="65" charset="-120"/>
              </a:rPr>
              <a:t>Merali, 2001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167190-867C-46B9-9573-C8D90B8B5AEE}" type="slidenum">
              <a:rPr lang="en-US" altLang="zh-TW"/>
              <a:pPr>
                <a:defRPr/>
              </a:pPr>
              <a:t>12</a:t>
            </a:fld>
            <a:endParaRPr lang="en-US" altLang="zh-TW"/>
          </a:p>
        </p:txBody>
      </p:sp>
      <p:sp>
        <p:nvSpPr>
          <p:cNvPr id="1729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z="3600" smtClean="0"/>
              <a:t>傳統型組織 </a:t>
            </a:r>
            <a:r>
              <a:rPr lang="en-US" altLang="zh-TW" sz="3600" smtClean="0"/>
              <a:t>vs. </a:t>
            </a:r>
            <a:br>
              <a:rPr lang="en-US" altLang="zh-TW" sz="3600" smtClean="0"/>
            </a:br>
            <a:r>
              <a:rPr lang="zh-TW" altLang="en-US" sz="3600" smtClean="0"/>
              <a:t>知識型組織的七個</a:t>
            </a:r>
            <a:r>
              <a:rPr lang="zh-TW" altLang="en-US" sz="3600" smtClean="0">
                <a:latin typeface="標楷體"/>
              </a:rPr>
              <a:t>“</a:t>
            </a:r>
            <a:r>
              <a:rPr lang="en-US" altLang="zh-TW" sz="3600" smtClean="0"/>
              <a:t>S</a:t>
            </a:r>
            <a:r>
              <a:rPr lang="en-US" altLang="zh-TW" sz="3600" smtClean="0">
                <a:latin typeface="標楷體"/>
              </a:rPr>
              <a:t>”</a:t>
            </a:r>
            <a:r>
              <a:rPr lang="en-US" altLang="zh-TW" sz="3600" smtClean="0"/>
              <a:t> </a:t>
            </a:r>
            <a:r>
              <a:rPr lang="zh-TW" altLang="en-US" sz="3600" smtClean="0"/>
              <a:t>（續）</a:t>
            </a:r>
          </a:p>
        </p:txBody>
      </p:sp>
      <p:graphicFrame>
        <p:nvGraphicFramePr>
          <p:cNvPr id="1729539" name="Group 3"/>
          <p:cNvGraphicFramePr>
            <a:graphicFrameLocks noGrp="1"/>
          </p:cNvGraphicFramePr>
          <p:nvPr/>
        </p:nvGraphicFramePr>
        <p:xfrm>
          <a:off x="522288" y="1493838"/>
          <a:ext cx="7829550" cy="3933828"/>
        </p:xfrm>
        <a:graphic>
          <a:graphicData uri="http://schemas.openxmlformats.org/drawingml/2006/table">
            <a:tbl>
              <a:tblPr/>
              <a:tblGrid>
                <a:gridCol w="2035175"/>
                <a:gridCol w="3054350"/>
                <a:gridCol w="2740025"/>
              </a:tblGrid>
              <a:tr h="552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       </a:t>
                      </a: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組織型態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組織特性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傳統型組織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知識型組織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資訊系統</a:t>
                      </a:r>
                      <a:r>
                        <a:rPr kumimoji="1" lang="en-US" alt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(System)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功能式、孤島式、本位主義，主要用來控制、監督績效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整合式、充分利用內外部資訊，流通順暢的正式與非正式網路系統以支援員工互動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幕僚</a:t>
                      </a:r>
                      <a:r>
                        <a:rPr kumimoji="1" lang="en-US" alt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(Staff)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專注個別獨立的領域知識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專業且有彈性、充分授權、開明互動的團隊精神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</a:tr>
            </a:tbl>
          </a:graphicData>
        </a:graphic>
      </p:graphicFrame>
      <p:sp>
        <p:nvSpPr>
          <p:cNvPr id="168983" name="Text Box 22"/>
          <p:cNvSpPr txBox="1">
            <a:spLocks noChangeArrowheads="1"/>
          </p:cNvSpPr>
          <p:nvPr/>
        </p:nvSpPr>
        <p:spPr bwMode="auto">
          <a:xfrm>
            <a:off x="3143250" y="6084888"/>
            <a:ext cx="27638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000">
                <a:latin typeface="Times New Roman" pitchFamily="18" charset="0"/>
                <a:ea typeface="標楷體" pitchFamily="65" charset="-120"/>
              </a:rPr>
              <a:t>資料來源：</a:t>
            </a:r>
            <a:r>
              <a:rPr lang="en-US" altLang="zh-TW" sz="2000">
                <a:latin typeface="Times New Roman" pitchFamily="18" charset="0"/>
                <a:ea typeface="標楷體" pitchFamily="65" charset="-120"/>
              </a:rPr>
              <a:t>Merali, 2001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24495B-083E-4A36-AF15-5FFD4597DE36}" type="slidenum">
              <a:rPr lang="en-US" altLang="zh-TW"/>
              <a:pPr>
                <a:defRPr/>
              </a:pPr>
              <a:t>13</a:t>
            </a:fld>
            <a:endParaRPr lang="en-US" altLang="zh-TW"/>
          </a:p>
        </p:txBody>
      </p:sp>
      <p:sp>
        <p:nvSpPr>
          <p:cNvPr id="1730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z="3600" smtClean="0"/>
              <a:t>傳統型組織 </a:t>
            </a:r>
            <a:r>
              <a:rPr lang="en-US" altLang="zh-TW" sz="3600" smtClean="0"/>
              <a:t>vs. </a:t>
            </a:r>
            <a:br>
              <a:rPr lang="en-US" altLang="zh-TW" sz="3600" smtClean="0"/>
            </a:br>
            <a:r>
              <a:rPr lang="zh-TW" altLang="en-US" sz="3600" smtClean="0"/>
              <a:t>知識型組織的七個</a:t>
            </a:r>
            <a:r>
              <a:rPr lang="zh-TW" altLang="en-US" sz="3600" smtClean="0">
                <a:latin typeface="標楷體"/>
              </a:rPr>
              <a:t>“</a:t>
            </a:r>
            <a:r>
              <a:rPr lang="en-US" altLang="zh-TW" sz="3600" smtClean="0"/>
              <a:t>S</a:t>
            </a:r>
            <a:r>
              <a:rPr lang="en-US" altLang="zh-TW" sz="3600" smtClean="0">
                <a:latin typeface="標楷體"/>
              </a:rPr>
              <a:t>”</a:t>
            </a:r>
            <a:r>
              <a:rPr lang="en-US" altLang="zh-TW" sz="3600" smtClean="0"/>
              <a:t> </a:t>
            </a:r>
            <a:r>
              <a:rPr lang="zh-TW" altLang="en-US" sz="3600" smtClean="0"/>
              <a:t>（續）</a:t>
            </a:r>
          </a:p>
        </p:txBody>
      </p:sp>
      <p:graphicFrame>
        <p:nvGraphicFramePr>
          <p:cNvPr id="1730563" name="Group 3"/>
          <p:cNvGraphicFramePr>
            <a:graphicFrameLocks noGrp="1"/>
          </p:cNvGraphicFramePr>
          <p:nvPr/>
        </p:nvGraphicFramePr>
        <p:xfrm>
          <a:off x="836613" y="1584325"/>
          <a:ext cx="7620000" cy="3641220"/>
        </p:xfrm>
        <a:graphic>
          <a:graphicData uri="http://schemas.openxmlformats.org/drawingml/2006/table">
            <a:tbl>
              <a:tblPr/>
              <a:tblGrid>
                <a:gridCol w="1981200"/>
                <a:gridCol w="2971800"/>
                <a:gridCol w="2667000"/>
              </a:tblGrid>
              <a:tr h="571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      </a:t>
                      </a: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組織型態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組織特性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傳統型組織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知識型組織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技能</a:t>
                      </a:r>
                      <a:r>
                        <a:rPr kumimoji="1" lang="en-US" alt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(Skill)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專注某一技術、產品、任務的專業技能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富彈性、專業技能、重視創意及創新組合各種產品，產品大幅度的槓桿作用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分享價值觀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(Shared Value)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個人英雄主義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分享、合作、互信、團隊精神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170007" name="Text Box 22"/>
          <p:cNvSpPr txBox="1">
            <a:spLocks noChangeArrowheads="1"/>
          </p:cNvSpPr>
          <p:nvPr/>
        </p:nvSpPr>
        <p:spPr bwMode="auto">
          <a:xfrm>
            <a:off x="3143250" y="6084888"/>
            <a:ext cx="27638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000">
                <a:latin typeface="Times New Roman" pitchFamily="18" charset="0"/>
                <a:ea typeface="標楷體" pitchFamily="65" charset="-120"/>
              </a:rPr>
              <a:t>資料來源：</a:t>
            </a:r>
            <a:r>
              <a:rPr lang="en-US" altLang="zh-TW" sz="2000">
                <a:latin typeface="Times New Roman" pitchFamily="18" charset="0"/>
                <a:ea typeface="標楷體" pitchFamily="65" charset="-120"/>
              </a:rPr>
              <a:t>Merali, 2001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0AA165-B0E9-4D41-8B74-8D9F98CB1B1F}" type="slidenum">
              <a:rPr lang="en-US" altLang="zh-TW"/>
              <a:pPr>
                <a:defRPr/>
              </a:pPr>
              <a:t>14</a:t>
            </a:fld>
            <a:endParaRPr lang="en-US" altLang="zh-TW"/>
          </a:p>
        </p:txBody>
      </p:sp>
      <p:sp>
        <p:nvSpPr>
          <p:cNvPr id="1251330" name="Rectangle 2"/>
          <p:cNvSpPr>
            <a:spLocks noChangeArrowheads="1"/>
          </p:cNvSpPr>
          <p:nvPr/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zh-TW" altLang="en-US" sz="4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標楷體" pitchFamily="65" charset="-120"/>
              </a:rPr>
              <a:t>管理的智慧</a:t>
            </a:r>
          </a:p>
        </p:txBody>
      </p:sp>
      <p:sp>
        <p:nvSpPr>
          <p:cNvPr id="1251331" name="Rectangle 3"/>
          <p:cNvSpPr>
            <a:spLocks noChangeArrowheads="1"/>
          </p:cNvSpPr>
          <p:nvPr/>
        </p:nvSpPr>
        <p:spPr bwMode="auto">
          <a:xfrm>
            <a:off x="457200" y="1524000"/>
            <a:ext cx="8686800" cy="4114800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zh-TW" alt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最好的管理是</a:t>
            </a:r>
            <a:r>
              <a:rPr lang="en-US" altLang="zh-TW" sz="3200"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--</a:t>
            </a:r>
            <a:r>
              <a:rPr lang="zh-TW" altLang="en-US" sz="3200">
                <a:solidFill>
                  <a:srgbClr val="FF99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沒有管理的管理</a:t>
            </a:r>
            <a:r>
              <a:rPr lang="zh-TW" alt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，</a:t>
            </a:r>
          </a:p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zh-TW" alt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最壞的管理也是</a:t>
            </a:r>
            <a:r>
              <a:rPr lang="en-US" altLang="zh-TW" sz="3200"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--</a:t>
            </a:r>
            <a:r>
              <a:rPr lang="zh-TW" altLang="en-US" sz="3200">
                <a:solidFill>
                  <a:srgbClr val="FF99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沒有管理的管理</a:t>
            </a:r>
            <a:r>
              <a:rPr lang="zh-TW" alt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。</a:t>
            </a:r>
            <a:br>
              <a:rPr lang="zh-TW" alt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</a:br>
            <a:endParaRPr lang="zh-TW" altLang="en-US" sz="3200">
              <a:effectLst>
                <a:outerShdw blurRad="38100" dist="38100" dir="2700000" algn="tl">
                  <a:srgbClr val="000000"/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zh-TW" altLang="en-US" sz="3200">
                <a:solidFill>
                  <a:srgbClr val="FF99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學習型組織</a:t>
            </a:r>
            <a:r>
              <a:rPr lang="zh-TW" alt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是讓我們邁向知識型組織，甚或智慧型組織的踏腳石。</a:t>
            </a:r>
          </a:p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endParaRPr lang="zh-TW" altLang="en-US" sz="3200">
              <a:effectLst>
                <a:outerShdw blurRad="38100" dist="38100" dir="2700000" algn="tl">
                  <a:srgbClr val="000000"/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zh-TW" altLang="en-US" sz="3200">
                <a:solidFill>
                  <a:srgbClr val="FF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知識型組織</a:t>
            </a:r>
            <a:r>
              <a:rPr lang="zh-TW" alt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追求知識的發展與應用，</a:t>
            </a:r>
            <a:r>
              <a:rPr lang="zh-TW" altLang="en-US" sz="3200">
                <a:solidFill>
                  <a:srgbClr val="FF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智慧型組織</a:t>
            </a:r>
            <a:r>
              <a:rPr lang="zh-TW" alt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超越知識的範型，運用自如於無「形」。</a:t>
            </a:r>
          </a:p>
        </p:txBody>
      </p:sp>
      <p:pic>
        <p:nvPicPr>
          <p:cNvPr id="171013" name="Picture 4" descr="j0283724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57900" y="503238"/>
            <a:ext cx="733425" cy="839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1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1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1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1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1331" grpId="0" build="p" bldLvl="2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02ACEB-658C-4362-AE44-95BB812EF2BD}" type="slidenum">
              <a:rPr lang="en-US" altLang="zh-TW"/>
              <a:pPr>
                <a:defRPr/>
              </a:pPr>
              <a:t>2</a:t>
            </a:fld>
            <a:endParaRPr lang="en-US" altLang="zh-TW"/>
          </a:p>
        </p:txBody>
      </p:sp>
      <p:pic>
        <p:nvPicPr>
          <p:cNvPr id="253954" name="Picture 2" descr="龍舟競賽1"/>
          <p:cNvPicPr>
            <a:picLocks noChangeAspect="1" noChangeArrowheads="1"/>
          </p:cNvPicPr>
          <p:nvPr/>
        </p:nvPicPr>
        <p:blipFill>
          <a:blip r:embed="rId2" cstate="print">
            <a:lum contrast="30000"/>
          </a:blip>
          <a:srcRect/>
          <a:stretch>
            <a:fillRect/>
          </a:stretch>
        </p:blipFill>
        <p:spPr bwMode="auto">
          <a:xfrm>
            <a:off x="1143000" y="1447800"/>
            <a:ext cx="67056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3955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dirty="0" smtClean="0"/>
              <a:t>第一型：效率型組織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39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39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E39D-A844-448F-92C5-59E34A451D24}" type="slidenum">
              <a:rPr lang="en-US" altLang="zh-TW"/>
              <a:pPr>
                <a:defRPr/>
              </a:pPr>
              <a:t>3</a:t>
            </a:fld>
            <a:endParaRPr lang="en-US" altLang="zh-TW"/>
          </a:p>
        </p:txBody>
      </p:sp>
      <p:pic>
        <p:nvPicPr>
          <p:cNvPr id="252930" name="Picture 2"/>
          <p:cNvPicPr>
            <a:picLocks noChangeAspect="1" noChangeArrowheads="1"/>
          </p:cNvPicPr>
          <p:nvPr/>
        </p:nvPicPr>
        <p:blipFill>
          <a:blip r:embed="rId2" cstate="print">
            <a:lum contrast="42000"/>
          </a:blip>
          <a:srcRect/>
          <a:stretch>
            <a:fillRect/>
          </a:stretch>
        </p:blipFill>
        <p:spPr bwMode="auto">
          <a:xfrm>
            <a:off x="1524000" y="1295400"/>
            <a:ext cx="6248400" cy="474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2931" name="Rectangle 3"/>
          <p:cNvSpPr>
            <a:spLocks noGrp="1" noChangeArrowheads="1"/>
          </p:cNvSpPr>
          <p:nvPr>
            <p:ph type="title"/>
          </p:nvPr>
        </p:nvSpPr>
        <p:spPr>
          <a:xfrm>
            <a:off x="62865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dirty="0" smtClean="0"/>
              <a:t>第二型：學習型組織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29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29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661576-FBBE-4A97-9EC7-0DEDD94CAC5B}" type="slidenum">
              <a:rPr lang="en-US" altLang="zh-TW"/>
              <a:pPr>
                <a:defRPr/>
              </a:pPr>
              <a:t>4</a:t>
            </a:fld>
            <a:endParaRPr lang="en-US" altLang="zh-TW"/>
          </a:p>
        </p:txBody>
      </p:sp>
      <p:sp>
        <p:nvSpPr>
          <p:cNvPr id="245763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第三型：創新型組織</a:t>
            </a:r>
          </a:p>
        </p:txBody>
      </p:sp>
      <p:pic>
        <p:nvPicPr>
          <p:cNvPr id="245772" name="Picture 12"/>
          <p:cNvPicPr>
            <a:picLocks noChangeAspect="1" noChangeArrowheads="1"/>
          </p:cNvPicPr>
          <p:nvPr/>
        </p:nvPicPr>
        <p:blipFill>
          <a:blip r:embed="rId2" cstate="print">
            <a:lum contrast="42000"/>
          </a:blip>
          <a:srcRect/>
          <a:stretch>
            <a:fillRect/>
          </a:stretch>
        </p:blipFill>
        <p:spPr bwMode="auto">
          <a:xfrm>
            <a:off x="1371600" y="1181100"/>
            <a:ext cx="64008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57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57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56E4A9-6072-45F8-AE77-155EB86D10BF}" type="slidenum">
              <a:rPr lang="en-US" altLang="zh-TW" smtClean="0"/>
              <a:pPr>
                <a:defRPr/>
              </a:pPr>
              <a:t>5</a:t>
            </a:fld>
            <a:endParaRPr lang="en-US" altLang="zh-TW"/>
          </a:p>
        </p:txBody>
      </p:sp>
      <p:pic>
        <p:nvPicPr>
          <p:cNvPr id="5" name="Picture 2" descr="龍舟競賽1"/>
          <p:cNvPicPr>
            <a:picLocks noChangeAspect="1" noChangeArrowheads="1"/>
          </p:cNvPicPr>
          <p:nvPr/>
        </p:nvPicPr>
        <p:blipFill>
          <a:blip r:embed="rId2" cstate="print">
            <a:lum contrast="30000"/>
          </a:blip>
          <a:srcRect/>
          <a:stretch>
            <a:fillRect/>
          </a:stretch>
        </p:blipFill>
        <p:spPr bwMode="auto">
          <a:xfrm>
            <a:off x="223290" y="3635059"/>
            <a:ext cx="3960440" cy="2610290"/>
          </a:xfrm>
          <a:prstGeom prst="rect">
            <a:avLst/>
          </a:prstGeom>
          <a:noFill/>
          <a:ln w="57150">
            <a:solidFill>
              <a:srgbClr val="FFFF00"/>
            </a:solidFill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lum contrast="42000"/>
          </a:blip>
          <a:srcRect/>
          <a:stretch>
            <a:fillRect/>
          </a:stretch>
        </p:blipFill>
        <p:spPr bwMode="auto">
          <a:xfrm>
            <a:off x="223289" y="419734"/>
            <a:ext cx="3960441" cy="3004542"/>
          </a:xfrm>
          <a:prstGeom prst="rect">
            <a:avLst/>
          </a:prstGeom>
          <a:noFill/>
          <a:ln w="57150">
            <a:solidFill>
              <a:srgbClr val="FFFF00"/>
            </a:solidFill>
            <a:miter lim="800000"/>
            <a:headEnd/>
            <a:tailEnd/>
          </a:ln>
        </p:spPr>
      </p:pic>
      <p:pic>
        <p:nvPicPr>
          <p:cNvPr id="8" name="Picture 12"/>
          <p:cNvPicPr>
            <a:picLocks noChangeAspect="1" noChangeArrowheads="1"/>
          </p:cNvPicPr>
          <p:nvPr/>
        </p:nvPicPr>
        <p:blipFill>
          <a:blip r:embed="rId4" cstate="print">
            <a:lum contrast="42000"/>
          </a:blip>
          <a:srcRect/>
          <a:stretch>
            <a:fillRect/>
          </a:stretch>
        </p:blipFill>
        <p:spPr bwMode="auto">
          <a:xfrm>
            <a:off x="4485490" y="2961265"/>
            <a:ext cx="4378776" cy="3284083"/>
          </a:xfrm>
          <a:prstGeom prst="rect">
            <a:avLst/>
          </a:prstGeom>
          <a:noFill/>
          <a:ln w="57150">
            <a:solidFill>
              <a:srgbClr val="FFFF00"/>
            </a:solidFill>
            <a:miter lim="800000"/>
            <a:headEnd/>
            <a:tailEnd/>
          </a:ln>
        </p:spPr>
      </p:pic>
      <p:sp>
        <p:nvSpPr>
          <p:cNvPr id="9" name="文字方塊 8"/>
          <p:cNvSpPr txBox="1"/>
          <p:nvPr/>
        </p:nvSpPr>
        <p:spPr>
          <a:xfrm>
            <a:off x="4485490" y="468694"/>
            <a:ext cx="4378775" cy="1569660"/>
          </a:xfrm>
          <a:prstGeom prst="rect">
            <a:avLst/>
          </a:prstGeom>
          <a:solidFill>
            <a:schemeClr val="bg2">
              <a:lumMod val="75000"/>
              <a:lumOff val="25000"/>
            </a:schemeClr>
          </a:solidFill>
          <a:ln w="5715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sz="2400" b="1" dirty="0" smtClean="0"/>
              <a:t>您的企業</a:t>
            </a:r>
            <a:r>
              <a:rPr lang="zh-TW" altLang="en-US" sz="2400" b="1" dirty="0"/>
              <a:t>應</a:t>
            </a:r>
            <a:r>
              <a:rPr lang="zh-TW" altLang="en-US" sz="2400" b="1" dirty="0" smtClean="0"/>
              <a:t>是那一種情境：</a:t>
            </a:r>
            <a:endParaRPr lang="en-US" altLang="zh-TW" sz="2400" b="1" dirty="0" smtClean="0"/>
          </a:p>
          <a:p>
            <a:r>
              <a:rPr lang="en-US" altLang="zh-TW" sz="2400" b="1" dirty="0" smtClean="0"/>
              <a:t>1. </a:t>
            </a:r>
            <a:r>
              <a:rPr lang="zh-TW" altLang="en-US" sz="2400" b="1" dirty="0" smtClean="0"/>
              <a:t>東山河龍舟競賽</a:t>
            </a:r>
            <a:endParaRPr lang="en-US" altLang="zh-TW" sz="2400" b="1" dirty="0" smtClean="0"/>
          </a:p>
          <a:p>
            <a:r>
              <a:rPr lang="en-US" altLang="zh-TW" sz="2400" b="1" dirty="0" smtClean="0"/>
              <a:t>2. </a:t>
            </a:r>
            <a:r>
              <a:rPr lang="zh-TW" altLang="en-US" sz="2400" b="1" dirty="0" smtClean="0"/>
              <a:t>秀姑巒溪泛舟競賽</a:t>
            </a:r>
            <a:endParaRPr lang="en-US" altLang="zh-TW" sz="2400" b="1" dirty="0" smtClean="0"/>
          </a:p>
          <a:p>
            <a:r>
              <a:rPr lang="en-US" altLang="zh-TW" sz="2400" b="1" dirty="0" smtClean="0"/>
              <a:t>3. </a:t>
            </a:r>
            <a:r>
              <a:rPr lang="zh-TW" altLang="en-US" sz="2400" b="1" dirty="0" smtClean="0"/>
              <a:t>太空船競賽</a:t>
            </a:r>
            <a:endParaRPr lang="zh-TW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521030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7CB4B1-2A3F-48F8-BC51-7BEFB5D66100}" type="slidenum">
              <a:rPr lang="en-US" altLang="zh-TW"/>
              <a:pPr>
                <a:defRPr/>
              </a:pPr>
              <a:t>6</a:t>
            </a:fld>
            <a:endParaRPr lang="en-US" altLang="zh-TW"/>
          </a:p>
        </p:txBody>
      </p:sp>
      <p:sp>
        <p:nvSpPr>
          <p:cNvPr id="107110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-2286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latin typeface="標楷體" pitchFamily="65" charset="-120"/>
              </a:rPr>
              <a:t>內在環境：優勢或弱勢？</a:t>
            </a:r>
          </a:p>
        </p:txBody>
      </p:sp>
      <p:pic>
        <p:nvPicPr>
          <p:cNvPr id="134148" name="Picture 3" descr="跨世紀組織圖1"/>
          <p:cNvPicPr>
            <a:picLocks noChangeAspect="1" noChangeArrowheads="1"/>
          </p:cNvPicPr>
          <p:nvPr/>
        </p:nvPicPr>
        <p:blipFill>
          <a:blip r:embed="rId2" cstate="print">
            <a:lum bright="-12000" contrast="60000"/>
          </a:blip>
          <a:srcRect/>
          <a:stretch>
            <a:fillRect/>
          </a:stretch>
        </p:blipFill>
        <p:spPr bwMode="auto">
          <a:xfrm>
            <a:off x="990600" y="685800"/>
            <a:ext cx="7008813" cy="558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D08D54-353A-48C7-8845-1895A1D360B5}" type="slidenum">
              <a:rPr lang="en-US" altLang="zh-TW"/>
              <a:pPr>
                <a:defRPr/>
              </a:pPr>
              <a:t>7</a:t>
            </a:fld>
            <a:endParaRPr lang="en-US" altLang="zh-TW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609600" y="5638800"/>
            <a:ext cx="7407275" cy="457200"/>
            <a:chOff x="518" y="3456"/>
            <a:chExt cx="4666" cy="288"/>
          </a:xfrm>
        </p:grpSpPr>
        <p:sp>
          <p:nvSpPr>
            <p:cNvPr id="147500" name="Text Box 3"/>
            <p:cNvSpPr txBox="1">
              <a:spLocks noChangeArrowheads="1"/>
            </p:cNvSpPr>
            <p:nvPr/>
          </p:nvSpPr>
          <p:spPr bwMode="auto">
            <a:xfrm>
              <a:off x="1910" y="3463"/>
              <a:ext cx="116" cy="192"/>
            </a:xfrm>
            <a:prstGeom prst="rect">
              <a:avLst/>
            </a:prstGeom>
            <a:solidFill>
              <a:srgbClr val="660033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zh-TW" altLang="zh-TW" sz="1400" b="1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147501" name="Rectangle 4"/>
            <p:cNvSpPr>
              <a:spLocks noChangeArrowheads="1"/>
            </p:cNvSpPr>
            <p:nvPr/>
          </p:nvSpPr>
          <p:spPr bwMode="auto">
            <a:xfrm>
              <a:off x="1728" y="3456"/>
              <a:ext cx="1056" cy="288"/>
            </a:xfrm>
            <a:prstGeom prst="rect">
              <a:avLst/>
            </a:prstGeom>
            <a:solidFill>
              <a:srgbClr val="6600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1400" b="1">
                  <a:solidFill>
                    <a:srgbClr val="66FF33"/>
                  </a:solidFill>
                  <a:latin typeface="Times New Roman" pitchFamily="18" charset="0"/>
                  <a:ea typeface="標楷體" pitchFamily="65" charset="-120"/>
                </a:rPr>
                <a:t>熱誠創業、生存發展</a:t>
              </a:r>
            </a:p>
          </p:txBody>
        </p:sp>
        <p:sp>
          <p:nvSpPr>
            <p:cNvPr id="147502" name="Rectangle 5"/>
            <p:cNvSpPr>
              <a:spLocks noChangeArrowheads="1"/>
            </p:cNvSpPr>
            <p:nvPr/>
          </p:nvSpPr>
          <p:spPr bwMode="auto">
            <a:xfrm>
              <a:off x="2928" y="3456"/>
              <a:ext cx="1056" cy="288"/>
            </a:xfrm>
            <a:prstGeom prst="rect">
              <a:avLst/>
            </a:prstGeom>
            <a:solidFill>
              <a:srgbClr val="6600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卓越管理、茁壯成長</a:t>
              </a:r>
            </a:p>
          </p:txBody>
        </p:sp>
        <p:sp>
          <p:nvSpPr>
            <p:cNvPr id="147503" name="Rectangle 6"/>
            <p:cNvSpPr>
              <a:spLocks noChangeArrowheads="1"/>
            </p:cNvSpPr>
            <p:nvPr/>
          </p:nvSpPr>
          <p:spPr bwMode="auto">
            <a:xfrm>
              <a:off x="4128" y="3456"/>
              <a:ext cx="1056" cy="288"/>
            </a:xfrm>
            <a:prstGeom prst="rect">
              <a:avLst/>
            </a:prstGeom>
            <a:solidFill>
              <a:srgbClr val="6600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1400" b="1" dirty="0">
                  <a:solidFill>
                    <a:srgbClr val="FFFF00"/>
                  </a:solidFill>
                  <a:latin typeface="Times New Roman" pitchFamily="18" charset="0"/>
                  <a:ea typeface="標楷體" pitchFamily="65" charset="-120"/>
                </a:rPr>
                <a:t>企業責任、價值創新</a:t>
              </a:r>
            </a:p>
          </p:txBody>
        </p:sp>
        <p:sp>
          <p:nvSpPr>
            <p:cNvPr id="147504" name="Text Box 7"/>
            <p:cNvSpPr txBox="1">
              <a:spLocks noChangeArrowheads="1"/>
            </p:cNvSpPr>
            <p:nvPr/>
          </p:nvSpPr>
          <p:spPr bwMode="auto">
            <a:xfrm>
              <a:off x="518" y="3511"/>
              <a:ext cx="1096" cy="192"/>
            </a:xfrm>
            <a:prstGeom prst="rect">
              <a:avLst/>
            </a:prstGeom>
            <a:solidFill>
              <a:srgbClr val="660033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 b="1">
                  <a:latin typeface="Times New Roman" pitchFamily="18" charset="0"/>
                  <a:ea typeface="標楷體" pitchFamily="65" charset="-120"/>
                </a:rPr>
                <a:t>3 </a:t>
              </a:r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共同價值觀與願景</a:t>
              </a:r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625475" y="5029200"/>
            <a:ext cx="7407275" cy="457200"/>
            <a:chOff x="518" y="3456"/>
            <a:chExt cx="4666" cy="288"/>
          </a:xfrm>
        </p:grpSpPr>
        <p:sp>
          <p:nvSpPr>
            <p:cNvPr id="147495" name="Text Box 9"/>
            <p:cNvSpPr txBox="1">
              <a:spLocks noChangeArrowheads="1"/>
            </p:cNvSpPr>
            <p:nvPr/>
          </p:nvSpPr>
          <p:spPr bwMode="auto">
            <a:xfrm>
              <a:off x="1910" y="3463"/>
              <a:ext cx="116" cy="192"/>
            </a:xfrm>
            <a:prstGeom prst="rect">
              <a:avLst/>
            </a:prstGeom>
            <a:solidFill>
              <a:srgbClr val="660033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zh-TW" altLang="zh-TW" sz="1400" b="1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147496" name="Rectangle 10"/>
            <p:cNvSpPr>
              <a:spLocks noChangeArrowheads="1"/>
            </p:cNvSpPr>
            <p:nvPr/>
          </p:nvSpPr>
          <p:spPr bwMode="auto">
            <a:xfrm>
              <a:off x="1728" y="3456"/>
              <a:ext cx="1056" cy="288"/>
            </a:xfrm>
            <a:prstGeom prst="rect">
              <a:avLst/>
            </a:prstGeom>
            <a:solidFill>
              <a:srgbClr val="6600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1400" b="1">
                  <a:solidFill>
                    <a:srgbClr val="66FF33"/>
                  </a:solidFill>
                  <a:latin typeface="Times New Roman" pitchFamily="18" charset="0"/>
                  <a:ea typeface="標楷體" pitchFamily="65" charset="-120"/>
                </a:rPr>
                <a:t>集權領導、魄力決斷</a:t>
              </a:r>
            </a:p>
          </p:txBody>
        </p:sp>
        <p:sp>
          <p:nvSpPr>
            <p:cNvPr id="147497" name="Rectangle 11"/>
            <p:cNvSpPr>
              <a:spLocks noChangeArrowheads="1"/>
            </p:cNvSpPr>
            <p:nvPr/>
          </p:nvSpPr>
          <p:spPr bwMode="auto">
            <a:xfrm>
              <a:off x="2928" y="3456"/>
              <a:ext cx="1056" cy="288"/>
            </a:xfrm>
            <a:prstGeom prst="rect">
              <a:avLst/>
            </a:prstGeom>
            <a:solidFill>
              <a:srgbClr val="6600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團隊領導、共識凝聚</a:t>
              </a:r>
            </a:p>
          </p:txBody>
        </p:sp>
        <p:sp>
          <p:nvSpPr>
            <p:cNvPr id="147498" name="Rectangle 12"/>
            <p:cNvSpPr>
              <a:spLocks noChangeArrowheads="1"/>
            </p:cNvSpPr>
            <p:nvPr/>
          </p:nvSpPr>
          <p:spPr bwMode="auto">
            <a:xfrm>
              <a:off x="4128" y="3456"/>
              <a:ext cx="1056" cy="288"/>
            </a:xfrm>
            <a:prstGeom prst="rect">
              <a:avLst/>
            </a:prstGeom>
            <a:solidFill>
              <a:srgbClr val="6600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1400" b="1" dirty="0">
                  <a:solidFill>
                    <a:srgbClr val="FFFF00"/>
                  </a:solidFill>
                  <a:latin typeface="Times New Roman" pitchFamily="18" charset="0"/>
                  <a:ea typeface="標楷體" pitchFamily="65" charset="-120"/>
                </a:rPr>
                <a:t>智識領導、開創典範</a:t>
              </a:r>
            </a:p>
          </p:txBody>
        </p:sp>
        <p:sp>
          <p:nvSpPr>
            <p:cNvPr id="147499" name="Text Box 13"/>
            <p:cNvSpPr txBox="1">
              <a:spLocks noChangeArrowheads="1"/>
            </p:cNvSpPr>
            <p:nvPr/>
          </p:nvSpPr>
          <p:spPr bwMode="auto">
            <a:xfrm>
              <a:off x="518" y="3511"/>
              <a:ext cx="648" cy="192"/>
            </a:xfrm>
            <a:prstGeom prst="rect">
              <a:avLst/>
            </a:prstGeom>
            <a:solidFill>
              <a:srgbClr val="660033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 b="1">
                  <a:latin typeface="Times New Roman" pitchFamily="18" charset="0"/>
                  <a:ea typeface="標楷體" pitchFamily="65" charset="-120"/>
                </a:rPr>
                <a:t>2 </a:t>
              </a:r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領導風格</a:t>
              </a:r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609600" y="2057400"/>
            <a:ext cx="7407275" cy="457200"/>
            <a:chOff x="518" y="3456"/>
            <a:chExt cx="4666" cy="288"/>
          </a:xfrm>
        </p:grpSpPr>
        <p:sp>
          <p:nvSpPr>
            <p:cNvPr id="147490" name="Text Box 15"/>
            <p:cNvSpPr txBox="1">
              <a:spLocks noChangeArrowheads="1"/>
            </p:cNvSpPr>
            <p:nvPr/>
          </p:nvSpPr>
          <p:spPr bwMode="auto">
            <a:xfrm>
              <a:off x="1910" y="3463"/>
              <a:ext cx="116" cy="192"/>
            </a:xfrm>
            <a:prstGeom prst="rect">
              <a:avLst/>
            </a:prstGeom>
            <a:solidFill>
              <a:srgbClr val="660033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zh-TW" altLang="zh-TW" sz="1400" b="1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147491" name="Rectangle 16"/>
            <p:cNvSpPr>
              <a:spLocks noChangeArrowheads="1"/>
            </p:cNvSpPr>
            <p:nvPr/>
          </p:nvSpPr>
          <p:spPr bwMode="auto">
            <a:xfrm>
              <a:off x="1728" y="3456"/>
              <a:ext cx="1056" cy="288"/>
            </a:xfrm>
            <a:prstGeom prst="rect">
              <a:avLst/>
            </a:prstGeom>
            <a:solidFill>
              <a:srgbClr val="6600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1400" b="1">
                  <a:solidFill>
                    <a:srgbClr val="66FF33"/>
                  </a:solidFill>
                  <a:latin typeface="Times New Roman" pitchFamily="18" charset="0"/>
                  <a:ea typeface="標楷體" pitchFamily="65" charset="-120"/>
                </a:rPr>
                <a:t>機會游擊、資源效率</a:t>
              </a:r>
            </a:p>
          </p:txBody>
        </p:sp>
        <p:sp>
          <p:nvSpPr>
            <p:cNvPr id="147492" name="Rectangle 17"/>
            <p:cNvSpPr>
              <a:spLocks noChangeArrowheads="1"/>
            </p:cNvSpPr>
            <p:nvPr/>
          </p:nvSpPr>
          <p:spPr bwMode="auto">
            <a:xfrm>
              <a:off x="2928" y="3456"/>
              <a:ext cx="1056" cy="288"/>
            </a:xfrm>
            <a:prstGeom prst="rect">
              <a:avLst/>
            </a:prstGeom>
            <a:solidFill>
              <a:srgbClr val="6600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滲透擴張、規模經濟</a:t>
              </a:r>
            </a:p>
          </p:txBody>
        </p:sp>
        <p:sp>
          <p:nvSpPr>
            <p:cNvPr id="147493" name="Rectangle 18"/>
            <p:cNvSpPr>
              <a:spLocks noChangeArrowheads="1"/>
            </p:cNvSpPr>
            <p:nvPr/>
          </p:nvSpPr>
          <p:spPr bwMode="auto">
            <a:xfrm>
              <a:off x="4128" y="3456"/>
              <a:ext cx="1056" cy="288"/>
            </a:xfrm>
            <a:prstGeom prst="rect">
              <a:avLst/>
            </a:prstGeom>
            <a:solidFill>
              <a:srgbClr val="6600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1400" b="1" dirty="0">
                  <a:solidFill>
                    <a:srgbClr val="FFFF00"/>
                  </a:solidFill>
                  <a:latin typeface="Times New Roman" pitchFamily="18" charset="0"/>
                  <a:ea typeface="標楷體" pitchFamily="65" charset="-120"/>
                </a:rPr>
                <a:t>佔有未來、彈性速應</a:t>
              </a:r>
            </a:p>
          </p:txBody>
        </p:sp>
        <p:sp>
          <p:nvSpPr>
            <p:cNvPr id="147494" name="Text Box 19"/>
            <p:cNvSpPr txBox="1">
              <a:spLocks noChangeArrowheads="1"/>
            </p:cNvSpPr>
            <p:nvPr/>
          </p:nvSpPr>
          <p:spPr bwMode="auto">
            <a:xfrm>
              <a:off x="518" y="3511"/>
              <a:ext cx="676" cy="192"/>
            </a:xfrm>
            <a:prstGeom prst="rect">
              <a:avLst/>
            </a:prstGeom>
            <a:solidFill>
              <a:srgbClr val="660033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 b="1">
                  <a:latin typeface="Times New Roman" pitchFamily="18" charset="0"/>
                  <a:ea typeface="標楷體" pitchFamily="65" charset="-120"/>
                </a:rPr>
                <a:t>4  </a:t>
              </a:r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競爭策略</a:t>
              </a:r>
            </a:p>
          </p:txBody>
        </p:sp>
      </p:grpSp>
      <p:grpSp>
        <p:nvGrpSpPr>
          <p:cNvPr id="5" name="Group 20"/>
          <p:cNvGrpSpPr>
            <a:grpSpLocks/>
          </p:cNvGrpSpPr>
          <p:nvPr/>
        </p:nvGrpSpPr>
        <p:grpSpPr bwMode="auto">
          <a:xfrm>
            <a:off x="625475" y="3810000"/>
            <a:ext cx="7407275" cy="457200"/>
            <a:chOff x="518" y="3456"/>
            <a:chExt cx="4666" cy="288"/>
          </a:xfrm>
        </p:grpSpPr>
        <p:sp>
          <p:nvSpPr>
            <p:cNvPr id="147485" name="Text Box 21"/>
            <p:cNvSpPr txBox="1">
              <a:spLocks noChangeArrowheads="1"/>
            </p:cNvSpPr>
            <p:nvPr/>
          </p:nvSpPr>
          <p:spPr bwMode="auto">
            <a:xfrm>
              <a:off x="1910" y="3463"/>
              <a:ext cx="116" cy="192"/>
            </a:xfrm>
            <a:prstGeom prst="rect">
              <a:avLst/>
            </a:prstGeom>
            <a:solidFill>
              <a:srgbClr val="660033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zh-TW" altLang="zh-TW" sz="1400" b="1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147486" name="Rectangle 22"/>
            <p:cNvSpPr>
              <a:spLocks noChangeArrowheads="1"/>
            </p:cNvSpPr>
            <p:nvPr/>
          </p:nvSpPr>
          <p:spPr bwMode="auto">
            <a:xfrm>
              <a:off x="1728" y="3456"/>
              <a:ext cx="1056" cy="288"/>
            </a:xfrm>
            <a:prstGeom prst="rect">
              <a:avLst/>
            </a:prstGeom>
            <a:solidFill>
              <a:srgbClr val="6600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1400" b="1">
                  <a:solidFill>
                    <a:srgbClr val="66FF33"/>
                  </a:solidFill>
                  <a:latin typeface="Times New Roman" pitchFamily="18" charset="0"/>
                  <a:ea typeface="標楷體" pitchFamily="65" charset="-120"/>
                </a:rPr>
                <a:t>功能營運、資料管理</a:t>
              </a:r>
            </a:p>
          </p:txBody>
        </p:sp>
        <p:sp>
          <p:nvSpPr>
            <p:cNvPr id="147487" name="Rectangle 23"/>
            <p:cNvSpPr>
              <a:spLocks noChangeArrowheads="1"/>
            </p:cNvSpPr>
            <p:nvPr/>
          </p:nvSpPr>
          <p:spPr bwMode="auto">
            <a:xfrm>
              <a:off x="2928" y="3456"/>
              <a:ext cx="1056" cy="288"/>
            </a:xfrm>
            <a:prstGeom prst="rect">
              <a:avLst/>
            </a:prstGeom>
            <a:solidFill>
              <a:srgbClr val="6600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企業營運、資訊管理</a:t>
              </a:r>
            </a:p>
          </p:txBody>
        </p:sp>
        <p:sp>
          <p:nvSpPr>
            <p:cNvPr id="147488" name="Rectangle 24"/>
            <p:cNvSpPr>
              <a:spLocks noChangeArrowheads="1"/>
            </p:cNvSpPr>
            <p:nvPr/>
          </p:nvSpPr>
          <p:spPr bwMode="auto">
            <a:xfrm>
              <a:off x="4128" y="3456"/>
              <a:ext cx="1056" cy="288"/>
            </a:xfrm>
            <a:prstGeom prst="rect">
              <a:avLst/>
            </a:prstGeom>
            <a:solidFill>
              <a:srgbClr val="6600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1400" b="1" dirty="0">
                  <a:solidFill>
                    <a:srgbClr val="FFFF00"/>
                  </a:solidFill>
                  <a:latin typeface="Times New Roman" pitchFamily="18" charset="0"/>
                  <a:ea typeface="標楷體" pitchFamily="65" charset="-120"/>
                </a:rPr>
                <a:t>產業營運、智識管理</a:t>
              </a:r>
            </a:p>
          </p:txBody>
        </p:sp>
        <p:sp>
          <p:nvSpPr>
            <p:cNvPr id="147489" name="Text Box 25"/>
            <p:cNvSpPr txBox="1">
              <a:spLocks noChangeArrowheads="1"/>
            </p:cNvSpPr>
            <p:nvPr/>
          </p:nvSpPr>
          <p:spPr bwMode="auto">
            <a:xfrm>
              <a:off x="518" y="3511"/>
              <a:ext cx="676" cy="192"/>
            </a:xfrm>
            <a:prstGeom prst="rect">
              <a:avLst/>
            </a:prstGeom>
            <a:solidFill>
              <a:srgbClr val="660033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 b="1">
                  <a:latin typeface="Times New Roman" pitchFamily="18" charset="0"/>
                  <a:ea typeface="標楷體" pitchFamily="65" charset="-120"/>
                </a:rPr>
                <a:t>7  </a:t>
              </a:r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營運系統</a:t>
              </a:r>
            </a:p>
          </p:txBody>
        </p:sp>
      </p:grpSp>
      <p:grpSp>
        <p:nvGrpSpPr>
          <p:cNvPr id="6" name="Group 26"/>
          <p:cNvGrpSpPr>
            <a:grpSpLocks/>
          </p:cNvGrpSpPr>
          <p:nvPr/>
        </p:nvGrpSpPr>
        <p:grpSpPr bwMode="auto">
          <a:xfrm>
            <a:off x="625475" y="3200400"/>
            <a:ext cx="7407275" cy="457200"/>
            <a:chOff x="518" y="3456"/>
            <a:chExt cx="4666" cy="288"/>
          </a:xfrm>
        </p:grpSpPr>
        <p:sp>
          <p:nvSpPr>
            <p:cNvPr id="147480" name="Text Box 27"/>
            <p:cNvSpPr txBox="1">
              <a:spLocks noChangeArrowheads="1"/>
            </p:cNvSpPr>
            <p:nvPr/>
          </p:nvSpPr>
          <p:spPr bwMode="auto">
            <a:xfrm>
              <a:off x="1910" y="3463"/>
              <a:ext cx="116" cy="192"/>
            </a:xfrm>
            <a:prstGeom prst="rect">
              <a:avLst/>
            </a:prstGeom>
            <a:solidFill>
              <a:srgbClr val="660033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zh-TW" altLang="zh-TW" sz="1400" b="1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147481" name="Rectangle 28"/>
            <p:cNvSpPr>
              <a:spLocks noChangeArrowheads="1"/>
            </p:cNvSpPr>
            <p:nvPr/>
          </p:nvSpPr>
          <p:spPr bwMode="auto">
            <a:xfrm>
              <a:off x="1728" y="3456"/>
              <a:ext cx="1056" cy="288"/>
            </a:xfrm>
            <a:prstGeom prst="rect">
              <a:avLst/>
            </a:prstGeom>
            <a:solidFill>
              <a:srgbClr val="6600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1400" b="1">
                  <a:solidFill>
                    <a:srgbClr val="66FF33"/>
                  </a:solidFill>
                  <a:latin typeface="Times New Roman" pitchFamily="18" charset="0"/>
                  <a:ea typeface="標楷體" pitchFamily="65" charset="-120"/>
                </a:rPr>
                <a:t>功能結構、專業分工</a:t>
              </a:r>
            </a:p>
          </p:txBody>
        </p:sp>
        <p:sp>
          <p:nvSpPr>
            <p:cNvPr id="147482" name="Rectangle 29"/>
            <p:cNvSpPr>
              <a:spLocks noChangeArrowheads="1"/>
            </p:cNvSpPr>
            <p:nvPr/>
          </p:nvSpPr>
          <p:spPr bwMode="auto">
            <a:xfrm>
              <a:off x="2928" y="3456"/>
              <a:ext cx="1056" cy="288"/>
            </a:xfrm>
            <a:prstGeom prst="rect">
              <a:avLst/>
            </a:prstGeom>
            <a:solidFill>
              <a:srgbClr val="6600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流程結構、自律協調</a:t>
              </a:r>
            </a:p>
          </p:txBody>
        </p:sp>
        <p:sp>
          <p:nvSpPr>
            <p:cNvPr id="147483" name="Rectangle 30"/>
            <p:cNvSpPr>
              <a:spLocks noChangeArrowheads="1"/>
            </p:cNvSpPr>
            <p:nvPr/>
          </p:nvSpPr>
          <p:spPr bwMode="auto">
            <a:xfrm>
              <a:off x="4128" y="3456"/>
              <a:ext cx="1056" cy="288"/>
            </a:xfrm>
            <a:prstGeom prst="rect">
              <a:avLst/>
            </a:prstGeom>
            <a:solidFill>
              <a:srgbClr val="6600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1400" b="1" dirty="0">
                  <a:solidFill>
                    <a:srgbClr val="FFFF00"/>
                  </a:solidFill>
                  <a:latin typeface="Times New Roman" pitchFamily="18" charset="0"/>
                  <a:ea typeface="標楷體" pitchFamily="65" charset="-120"/>
                </a:rPr>
                <a:t>多元結構、重組再生</a:t>
              </a:r>
            </a:p>
          </p:txBody>
        </p:sp>
        <p:sp>
          <p:nvSpPr>
            <p:cNvPr id="147484" name="Text Box 31"/>
            <p:cNvSpPr txBox="1">
              <a:spLocks noChangeArrowheads="1"/>
            </p:cNvSpPr>
            <p:nvPr/>
          </p:nvSpPr>
          <p:spPr bwMode="auto">
            <a:xfrm>
              <a:off x="518" y="3511"/>
              <a:ext cx="676" cy="192"/>
            </a:xfrm>
            <a:prstGeom prst="rect">
              <a:avLst/>
            </a:prstGeom>
            <a:solidFill>
              <a:srgbClr val="660033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 b="1">
                  <a:latin typeface="Times New Roman" pitchFamily="18" charset="0"/>
                  <a:ea typeface="標楷體" pitchFamily="65" charset="-120"/>
                </a:rPr>
                <a:t>6  </a:t>
              </a:r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組織結構</a:t>
              </a:r>
            </a:p>
          </p:txBody>
        </p:sp>
      </p:grpSp>
      <p:grpSp>
        <p:nvGrpSpPr>
          <p:cNvPr id="7" name="Group 32"/>
          <p:cNvGrpSpPr>
            <a:grpSpLocks/>
          </p:cNvGrpSpPr>
          <p:nvPr/>
        </p:nvGrpSpPr>
        <p:grpSpPr bwMode="auto">
          <a:xfrm>
            <a:off x="625475" y="2590800"/>
            <a:ext cx="7407275" cy="457200"/>
            <a:chOff x="518" y="3456"/>
            <a:chExt cx="4666" cy="288"/>
          </a:xfrm>
        </p:grpSpPr>
        <p:sp>
          <p:nvSpPr>
            <p:cNvPr id="147475" name="Text Box 33"/>
            <p:cNvSpPr txBox="1">
              <a:spLocks noChangeArrowheads="1"/>
            </p:cNvSpPr>
            <p:nvPr/>
          </p:nvSpPr>
          <p:spPr bwMode="auto">
            <a:xfrm>
              <a:off x="1910" y="3463"/>
              <a:ext cx="116" cy="192"/>
            </a:xfrm>
            <a:prstGeom prst="rect">
              <a:avLst/>
            </a:prstGeom>
            <a:solidFill>
              <a:srgbClr val="660033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zh-TW" altLang="zh-TW" sz="1400" b="1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147476" name="Rectangle 34"/>
            <p:cNvSpPr>
              <a:spLocks noChangeArrowheads="1"/>
            </p:cNvSpPr>
            <p:nvPr/>
          </p:nvSpPr>
          <p:spPr bwMode="auto">
            <a:xfrm>
              <a:off x="1728" y="3456"/>
              <a:ext cx="1056" cy="288"/>
            </a:xfrm>
            <a:prstGeom prst="rect">
              <a:avLst/>
            </a:prstGeom>
            <a:solidFill>
              <a:srgbClr val="6600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1400" b="1">
                  <a:solidFill>
                    <a:srgbClr val="66FF33"/>
                  </a:solidFill>
                  <a:latin typeface="Times New Roman" pitchFamily="18" charset="0"/>
                  <a:ea typeface="標楷體" pitchFamily="65" charset="-120"/>
                </a:rPr>
                <a:t>功能技能、訓練精進</a:t>
              </a:r>
            </a:p>
          </p:txBody>
        </p:sp>
        <p:sp>
          <p:nvSpPr>
            <p:cNvPr id="147477" name="Rectangle 35"/>
            <p:cNvSpPr>
              <a:spLocks noChangeArrowheads="1"/>
            </p:cNvSpPr>
            <p:nvPr/>
          </p:nvSpPr>
          <p:spPr bwMode="auto">
            <a:xfrm>
              <a:off x="2928" y="3456"/>
              <a:ext cx="1056" cy="288"/>
            </a:xfrm>
            <a:prstGeom prst="rect">
              <a:avLst/>
            </a:prstGeom>
            <a:solidFill>
              <a:srgbClr val="6600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整合技能、組織學習</a:t>
              </a:r>
            </a:p>
          </p:txBody>
        </p:sp>
        <p:sp>
          <p:nvSpPr>
            <p:cNvPr id="147478" name="Rectangle 36"/>
            <p:cNvSpPr>
              <a:spLocks noChangeArrowheads="1"/>
            </p:cNvSpPr>
            <p:nvPr/>
          </p:nvSpPr>
          <p:spPr bwMode="auto">
            <a:xfrm>
              <a:off x="4128" y="3456"/>
              <a:ext cx="1056" cy="288"/>
            </a:xfrm>
            <a:prstGeom prst="rect">
              <a:avLst/>
            </a:prstGeom>
            <a:solidFill>
              <a:srgbClr val="6600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1400" b="1" dirty="0">
                  <a:solidFill>
                    <a:srgbClr val="FFFF00"/>
                  </a:solidFill>
                  <a:latin typeface="Times New Roman" pitchFamily="18" charset="0"/>
                  <a:ea typeface="標楷體" pitchFamily="65" charset="-120"/>
                </a:rPr>
                <a:t>產業技能、產業研發</a:t>
              </a:r>
            </a:p>
          </p:txBody>
        </p:sp>
        <p:sp>
          <p:nvSpPr>
            <p:cNvPr id="147479" name="Text Box 37"/>
            <p:cNvSpPr txBox="1">
              <a:spLocks noChangeArrowheads="1"/>
            </p:cNvSpPr>
            <p:nvPr/>
          </p:nvSpPr>
          <p:spPr bwMode="auto">
            <a:xfrm>
              <a:off x="518" y="3511"/>
              <a:ext cx="676" cy="192"/>
            </a:xfrm>
            <a:prstGeom prst="rect">
              <a:avLst/>
            </a:prstGeom>
            <a:solidFill>
              <a:srgbClr val="660033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 b="1">
                  <a:latin typeface="Times New Roman" pitchFamily="18" charset="0"/>
                  <a:ea typeface="標楷體" pitchFamily="65" charset="-120"/>
                </a:rPr>
                <a:t>5  </a:t>
              </a:r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作業技術</a:t>
              </a:r>
            </a:p>
          </p:txBody>
        </p:sp>
      </p:grpSp>
      <p:grpSp>
        <p:nvGrpSpPr>
          <p:cNvPr id="8" name="Group 38"/>
          <p:cNvGrpSpPr>
            <a:grpSpLocks/>
          </p:cNvGrpSpPr>
          <p:nvPr/>
        </p:nvGrpSpPr>
        <p:grpSpPr bwMode="auto">
          <a:xfrm>
            <a:off x="609600" y="4419600"/>
            <a:ext cx="7407275" cy="457200"/>
            <a:chOff x="518" y="3456"/>
            <a:chExt cx="4666" cy="288"/>
          </a:xfrm>
        </p:grpSpPr>
        <p:sp>
          <p:nvSpPr>
            <p:cNvPr id="147470" name="Text Box 39"/>
            <p:cNvSpPr txBox="1">
              <a:spLocks noChangeArrowheads="1"/>
            </p:cNvSpPr>
            <p:nvPr/>
          </p:nvSpPr>
          <p:spPr bwMode="auto">
            <a:xfrm>
              <a:off x="1910" y="3463"/>
              <a:ext cx="116" cy="192"/>
            </a:xfrm>
            <a:prstGeom prst="rect">
              <a:avLst/>
            </a:prstGeom>
            <a:solidFill>
              <a:srgbClr val="660033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zh-TW" altLang="zh-TW" sz="1400" b="1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147471" name="Rectangle 40"/>
            <p:cNvSpPr>
              <a:spLocks noChangeArrowheads="1"/>
            </p:cNvSpPr>
            <p:nvPr/>
          </p:nvSpPr>
          <p:spPr bwMode="auto">
            <a:xfrm>
              <a:off x="1728" y="3456"/>
              <a:ext cx="1056" cy="288"/>
            </a:xfrm>
            <a:prstGeom prst="rect">
              <a:avLst/>
            </a:prstGeom>
            <a:solidFill>
              <a:srgbClr val="6600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1400" b="1">
                  <a:solidFill>
                    <a:srgbClr val="66FF33"/>
                  </a:solidFill>
                  <a:latin typeface="Times New Roman" pitchFamily="18" charset="0"/>
                  <a:ea typeface="標楷體" pitchFamily="65" charset="-120"/>
                </a:rPr>
                <a:t>單一專業、聽命行事</a:t>
              </a:r>
            </a:p>
          </p:txBody>
        </p:sp>
        <p:sp>
          <p:nvSpPr>
            <p:cNvPr id="147472" name="Rectangle 41"/>
            <p:cNvSpPr>
              <a:spLocks noChangeArrowheads="1"/>
            </p:cNvSpPr>
            <p:nvPr/>
          </p:nvSpPr>
          <p:spPr bwMode="auto">
            <a:xfrm>
              <a:off x="2928" y="3456"/>
              <a:ext cx="1056" cy="288"/>
            </a:xfrm>
            <a:prstGeom prst="rect">
              <a:avLst/>
            </a:prstGeom>
            <a:solidFill>
              <a:srgbClr val="6600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多元專業、自動自發</a:t>
              </a:r>
            </a:p>
          </p:txBody>
        </p:sp>
        <p:sp>
          <p:nvSpPr>
            <p:cNvPr id="147473" name="Rectangle 42"/>
            <p:cNvSpPr>
              <a:spLocks noChangeArrowheads="1"/>
            </p:cNvSpPr>
            <p:nvPr/>
          </p:nvSpPr>
          <p:spPr bwMode="auto">
            <a:xfrm>
              <a:off x="4128" y="3456"/>
              <a:ext cx="1056" cy="288"/>
            </a:xfrm>
            <a:prstGeom prst="rect">
              <a:avLst/>
            </a:prstGeom>
            <a:solidFill>
              <a:srgbClr val="6600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1400" b="1" dirty="0">
                  <a:solidFill>
                    <a:srgbClr val="FFFF00"/>
                  </a:solidFill>
                  <a:latin typeface="Times New Roman" pitchFamily="18" charset="0"/>
                  <a:ea typeface="標楷體" pitchFamily="65" charset="-120"/>
                </a:rPr>
                <a:t>創新專業、企業菁英</a:t>
              </a:r>
            </a:p>
          </p:txBody>
        </p:sp>
        <p:sp>
          <p:nvSpPr>
            <p:cNvPr id="147474" name="Text Box 43"/>
            <p:cNvSpPr txBox="1">
              <a:spLocks noChangeArrowheads="1"/>
            </p:cNvSpPr>
            <p:nvPr/>
          </p:nvSpPr>
          <p:spPr bwMode="auto">
            <a:xfrm>
              <a:off x="518" y="3511"/>
              <a:ext cx="648" cy="192"/>
            </a:xfrm>
            <a:prstGeom prst="rect">
              <a:avLst/>
            </a:prstGeom>
            <a:solidFill>
              <a:srgbClr val="660033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 b="1">
                  <a:latin typeface="Times New Roman" pitchFamily="18" charset="0"/>
                  <a:ea typeface="標楷體" pitchFamily="65" charset="-120"/>
                </a:rPr>
                <a:t>1 </a:t>
              </a:r>
              <a:r>
                <a:rPr lang="zh-TW" altLang="en-US" sz="1400" b="1">
                  <a:latin typeface="Times New Roman" pitchFamily="18" charset="0"/>
                  <a:ea typeface="標楷體" pitchFamily="65" charset="-120"/>
                </a:rPr>
                <a:t>人員素質</a:t>
              </a:r>
            </a:p>
          </p:txBody>
        </p:sp>
      </p:grpSp>
      <p:sp>
        <p:nvSpPr>
          <p:cNvPr id="147466" name="Text Box 44"/>
          <p:cNvSpPr txBox="1">
            <a:spLocks noChangeArrowheads="1"/>
          </p:cNvSpPr>
          <p:nvPr/>
        </p:nvSpPr>
        <p:spPr bwMode="auto">
          <a:xfrm>
            <a:off x="2286000" y="993775"/>
            <a:ext cx="6575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400" b="1" dirty="0">
                <a:solidFill>
                  <a:srgbClr val="66FF33"/>
                </a:solidFill>
                <a:latin typeface="Times New Roman" pitchFamily="18" charset="0"/>
                <a:ea typeface="標楷體" pitchFamily="65" charset="-120"/>
              </a:rPr>
              <a:t>   </a:t>
            </a:r>
            <a:r>
              <a:rPr lang="zh-TW" altLang="en-US" sz="2400" b="1" dirty="0">
                <a:solidFill>
                  <a:srgbClr val="66FF33"/>
                </a:solidFill>
                <a:latin typeface="Times New Roman" pitchFamily="18" charset="0"/>
                <a:ea typeface="標楷體" pitchFamily="65" charset="-120"/>
              </a:rPr>
              <a:t>效率型組織</a:t>
            </a:r>
            <a:r>
              <a:rPr lang="zh-TW" altLang="en-US" sz="2400" b="1" dirty="0">
                <a:latin typeface="Times New Roman" pitchFamily="18" charset="0"/>
                <a:ea typeface="標楷體" pitchFamily="65" charset="-120"/>
              </a:rPr>
              <a:t>      效益型組織     </a:t>
            </a:r>
            <a:r>
              <a:rPr lang="zh-TW" altLang="en-US" sz="2400" b="1" dirty="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創新型組織</a:t>
            </a:r>
          </a:p>
          <a:p>
            <a:r>
              <a:rPr lang="en-US" altLang="zh-TW" sz="2000" b="1" dirty="0">
                <a:latin typeface="Times New Roman" pitchFamily="18" charset="0"/>
                <a:ea typeface="標楷體" pitchFamily="65" charset="-120"/>
              </a:rPr>
              <a:t>(</a:t>
            </a:r>
            <a:r>
              <a:rPr lang="zh-TW" altLang="en-US" sz="2000" b="1" dirty="0">
                <a:solidFill>
                  <a:srgbClr val="66FF33"/>
                </a:solidFill>
                <a:latin typeface="Times New Roman" pitchFamily="18" charset="0"/>
                <a:ea typeface="標楷體" pitchFamily="65" charset="-120"/>
              </a:rPr>
              <a:t>供不應求的時代</a:t>
            </a:r>
            <a:r>
              <a:rPr lang="zh-TW" altLang="en-US" sz="2000" b="1" dirty="0">
                <a:latin typeface="Times New Roman" pitchFamily="18" charset="0"/>
                <a:ea typeface="標楷體" pitchFamily="65" charset="-120"/>
              </a:rPr>
              <a:t>   供過於求的時代   </a:t>
            </a:r>
            <a:r>
              <a:rPr lang="zh-TW" altLang="en-US" sz="2000" b="1" dirty="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創造個人化需求時代</a:t>
            </a:r>
            <a:r>
              <a:rPr lang="en-US" altLang="zh-TW" sz="2000" b="1" dirty="0">
                <a:latin typeface="Times New Roman" pitchFamily="18" charset="0"/>
                <a:ea typeface="標楷體" pitchFamily="65" charset="-120"/>
              </a:rPr>
              <a:t>)</a:t>
            </a:r>
          </a:p>
        </p:txBody>
      </p:sp>
      <p:sp>
        <p:nvSpPr>
          <p:cNvPr id="806957" name="Text Box 45"/>
          <p:cNvSpPr txBox="1"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組織三型的特質</a:t>
            </a:r>
          </a:p>
        </p:txBody>
      </p:sp>
      <p:sp>
        <p:nvSpPr>
          <p:cNvPr id="147468" name="Text Box 46"/>
          <p:cNvSpPr txBox="1">
            <a:spLocks noChangeArrowheads="1"/>
          </p:cNvSpPr>
          <p:nvPr/>
        </p:nvSpPr>
        <p:spPr bwMode="auto">
          <a:xfrm>
            <a:off x="152400" y="2133600"/>
            <a:ext cx="381000" cy="2024063"/>
          </a:xfrm>
          <a:prstGeom prst="rect">
            <a:avLst/>
          </a:prstGeom>
          <a:solidFill>
            <a:srgbClr val="660033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altLang="zh-TW" b="1">
              <a:latin typeface="Times New Roman" pitchFamily="18" charset="0"/>
              <a:ea typeface="標楷體" pitchFamily="65" charset="-120"/>
            </a:endParaRPr>
          </a:p>
          <a:p>
            <a:endParaRPr lang="en-US" altLang="zh-TW" b="1">
              <a:latin typeface="Times New Roman" pitchFamily="18" charset="0"/>
              <a:ea typeface="標楷體" pitchFamily="65" charset="-120"/>
            </a:endParaRPr>
          </a:p>
          <a:p>
            <a:endParaRPr lang="en-US" altLang="zh-TW" b="1">
              <a:latin typeface="Times New Roman" pitchFamily="18" charset="0"/>
              <a:ea typeface="標楷體" pitchFamily="65" charset="-120"/>
            </a:endParaRPr>
          </a:p>
          <a:p>
            <a:r>
              <a:rPr lang="zh-TW" altLang="en-US" b="1">
                <a:latin typeface="Times New Roman" pitchFamily="18" charset="0"/>
                <a:ea typeface="標楷體" pitchFamily="65" charset="-120"/>
              </a:rPr>
              <a:t>硬</a:t>
            </a:r>
          </a:p>
          <a:p>
            <a:r>
              <a:rPr lang="zh-TW" altLang="en-US" b="1">
                <a:latin typeface="Times New Roman" pitchFamily="18" charset="0"/>
                <a:ea typeface="標楷體" pitchFamily="65" charset="-120"/>
              </a:rPr>
              <a:t> </a:t>
            </a: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S</a:t>
            </a:r>
          </a:p>
          <a:p>
            <a:endParaRPr lang="en-US" altLang="zh-TW" b="1">
              <a:latin typeface="Times New Roman" pitchFamily="18" charset="0"/>
              <a:ea typeface="標楷體" pitchFamily="65" charset="-120"/>
            </a:endParaRPr>
          </a:p>
          <a:p>
            <a:endParaRPr lang="en-US" altLang="zh-TW" b="1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47469" name="Text Box 47"/>
          <p:cNvSpPr txBox="1">
            <a:spLocks noChangeArrowheads="1"/>
          </p:cNvSpPr>
          <p:nvPr/>
        </p:nvSpPr>
        <p:spPr bwMode="auto">
          <a:xfrm>
            <a:off x="152400" y="4495800"/>
            <a:ext cx="381000" cy="1474788"/>
          </a:xfrm>
          <a:prstGeom prst="rect">
            <a:avLst/>
          </a:prstGeom>
          <a:solidFill>
            <a:srgbClr val="FF00FF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altLang="zh-TW" b="1">
              <a:latin typeface="Times New Roman" pitchFamily="18" charset="0"/>
              <a:ea typeface="標楷體" pitchFamily="65" charset="-120"/>
            </a:endParaRPr>
          </a:p>
          <a:p>
            <a:endParaRPr lang="en-US" altLang="zh-TW" b="1">
              <a:latin typeface="Times New Roman" pitchFamily="18" charset="0"/>
              <a:ea typeface="標楷體" pitchFamily="65" charset="-120"/>
            </a:endParaRPr>
          </a:p>
          <a:p>
            <a:r>
              <a:rPr lang="zh-TW" altLang="en-US" b="1">
                <a:solidFill>
                  <a:srgbClr val="333399"/>
                </a:solidFill>
                <a:latin typeface="Times New Roman" pitchFamily="18" charset="0"/>
                <a:ea typeface="標楷體" pitchFamily="65" charset="-120"/>
              </a:rPr>
              <a:t>軟</a:t>
            </a:r>
          </a:p>
          <a:p>
            <a:r>
              <a:rPr lang="zh-TW" altLang="en-US" b="1">
                <a:solidFill>
                  <a:srgbClr val="333399"/>
                </a:solidFill>
                <a:latin typeface="Times New Roman" pitchFamily="18" charset="0"/>
                <a:ea typeface="標楷體" pitchFamily="65" charset="-120"/>
              </a:rPr>
              <a:t> </a:t>
            </a:r>
            <a:r>
              <a:rPr lang="en-US" altLang="zh-TW" b="1">
                <a:solidFill>
                  <a:srgbClr val="333399"/>
                </a:solidFill>
                <a:latin typeface="Times New Roman" pitchFamily="18" charset="0"/>
                <a:ea typeface="標楷體" pitchFamily="65" charset="-120"/>
              </a:rPr>
              <a:t>S</a:t>
            </a:r>
          </a:p>
          <a:p>
            <a:endParaRPr lang="en-US" altLang="zh-TW" b="1">
              <a:latin typeface="Times New Roman" pitchFamily="18" charset="0"/>
              <a:ea typeface="標楷體" pitchFamily="65" charset="-120"/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F6A637-42EC-4124-A54D-605E3B53394F}" type="slidenum">
              <a:rPr lang="en-US" altLang="zh-TW"/>
              <a:pPr>
                <a:defRPr/>
              </a:pPr>
              <a:t>8</a:t>
            </a:fld>
            <a:endParaRPr lang="en-US" altLang="zh-TW"/>
          </a:p>
        </p:txBody>
      </p:sp>
      <p:sp>
        <p:nvSpPr>
          <p:cNvPr id="163843" name="Rectangle 2"/>
          <p:cNvSpPr>
            <a:spLocks noChangeArrowheads="1"/>
          </p:cNvSpPr>
          <p:nvPr/>
        </p:nvSpPr>
        <p:spPr bwMode="auto">
          <a:xfrm>
            <a:off x="827088" y="3500438"/>
            <a:ext cx="7489825" cy="273685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3844" name="Line 3"/>
          <p:cNvSpPr>
            <a:spLocks noChangeShapeType="1"/>
          </p:cNvSpPr>
          <p:nvPr/>
        </p:nvSpPr>
        <p:spPr bwMode="auto">
          <a:xfrm>
            <a:off x="1905000" y="1295400"/>
            <a:ext cx="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3845" name="Line 4"/>
          <p:cNvSpPr>
            <a:spLocks noChangeShapeType="1"/>
          </p:cNvSpPr>
          <p:nvPr/>
        </p:nvSpPr>
        <p:spPr bwMode="auto">
          <a:xfrm>
            <a:off x="1905000" y="3429000"/>
            <a:ext cx="579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3846" name="Line 5"/>
          <p:cNvSpPr>
            <a:spLocks noChangeShapeType="1"/>
          </p:cNvSpPr>
          <p:nvPr/>
        </p:nvSpPr>
        <p:spPr bwMode="auto">
          <a:xfrm>
            <a:off x="3657600" y="1371600"/>
            <a:ext cx="0" cy="20574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3847" name="Line 6"/>
          <p:cNvSpPr>
            <a:spLocks noChangeShapeType="1"/>
          </p:cNvSpPr>
          <p:nvPr/>
        </p:nvSpPr>
        <p:spPr bwMode="auto">
          <a:xfrm>
            <a:off x="5181600" y="14478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3848" name="Text Box 7"/>
          <p:cNvSpPr txBox="1">
            <a:spLocks noChangeArrowheads="1"/>
          </p:cNvSpPr>
          <p:nvPr/>
        </p:nvSpPr>
        <p:spPr bwMode="auto">
          <a:xfrm>
            <a:off x="0" y="1676400"/>
            <a:ext cx="19446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 dirty="0">
                <a:latin typeface="Times New Roman" pitchFamily="18" charset="0"/>
                <a:ea typeface="標楷體" pitchFamily="65" charset="-120"/>
              </a:rPr>
              <a:t>績效 </a:t>
            </a:r>
            <a:r>
              <a:rPr lang="en-US" altLang="zh-TW" sz="2400" dirty="0">
                <a:latin typeface="Times New Roman" pitchFamily="18" charset="0"/>
                <a:ea typeface="標楷體" pitchFamily="65" charset="-120"/>
              </a:rPr>
              <a:t>= </a:t>
            </a:r>
          </a:p>
          <a:p>
            <a:r>
              <a:rPr lang="en-US" altLang="zh-TW" sz="2400" dirty="0">
                <a:latin typeface="Times New Roman" pitchFamily="18" charset="0"/>
                <a:ea typeface="標楷體" pitchFamily="65" charset="-120"/>
              </a:rPr>
              <a:t>    </a:t>
            </a:r>
            <a:r>
              <a:rPr lang="zh-TW" altLang="en-US" sz="2400" dirty="0">
                <a:latin typeface="Times New Roman" pitchFamily="18" charset="0"/>
                <a:ea typeface="標楷體" pitchFamily="65" charset="-120"/>
              </a:rPr>
              <a:t>成本 </a:t>
            </a:r>
            <a:r>
              <a:rPr lang="en-US" altLang="zh-TW" sz="2400" dirty="0">
                <a:latin typeface="Times New Roman" pitchFamily="18" charset="0"/>
                <a:ea typeface="標楷體" pitchFamily="65" charset="-120"/>
              </a:rPr>
              <a:t>/ </a:t>
            </a:r>
            <a:r>
              <a:rPr lang="zh-TW" altLang="en-US" sz="2400" dirty="0">
                <a:latin typeface="Times New Roman" pitchFamily="18" charset="0"/>
                <a:ea typeface="標楷體" pitchFamily="65" charset="-120"/>
              </a:rPr>
              <a:t>收益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1905000" y="1676400"/>
            <a:ext cx="1905000" cy="779463"/>
            <a:chOff x="1200" y="1056"/>
            <a:chExt cx="1200" cy="491"/>
          </a:xfrm>
        </p:grpSpPr>
        <p:sp>
          <p:nvSpPr>
            <p:cNvPr id="163876" name="Freeform 9"/>
            <p:cNvSpPr>
              <a:spLocks/>
            </p:cNvSpPr>
            <p:nvPr/>
          </p:nvSpPr>
          <p:spPr bwMode="auto">
            <a:xfrm>
              <a:off x="1200" y="1056"/>
              <a:ext cx="1200" cy="240"/>
            </a:xfrm>
            <a:custGeom>
              <a:avLst/>
              <a:gdLst>
                <a:gd name="T0" fmla="*/ 0 w 1200"/>
                <a:gd name="T1" fmla="*/ 37 h 248"/>
                <a:gd name="T2" fmla="*/ 576 w 1200"/>
                <a:gd name="T3" fmla="*/ 173 h 248"/>
                <a:gd name="T4" fmla="*/ 1200 w 1200"/>
                <a:gd name="T5" fmla="*/ 0 h 248"/>
                <a:gd name="T6" fmla="*/ 0 60000 65536"/>
                <a:gd name="T7" fmla="*/ 0 60000 65536"/>
                <a:gd name="T8" fmla="*/ 0 60000 65536"/>
                <a:gd name="T9" fmla="*/ 0 w 1200"/>
                <a:gd name="T10" fmla="*/ 0 h 248"/>
                <a:gd name="T11" fmla="*/ 1200 w 1200"/>
                <a:gd name="T12" fmla="*/ 248 h 2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00" h="248">
                  <a:moveTo>
                    <a:pt x="0" y="48"/>
                  </a:moveTo>
                  <a:cubicBezTo>
                    <a:pt x="188" y="148"/>
                    <a:pt x="376" y="248"/>
                    <a:pt x="576" y="240"/>
                  </a:cubicBezTo>
                  <a:cubicBezTo>
                    <a:pt x="776" y="232"/>
                    <a:pt x="988" y="116"/>
                    <a:pt x="1200" y="0"/>
                  </a:cubicBezTo>
                </a:path>
              </a:pathLst>
            </a:custGeom>
            <a:noFill/>
            <a:ln w="57150">
              <a:solidFill>
                <a:srgbClr val="31CF9E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3877" name="Text Box 10"/>
            <p:cNvSpPr txBox="1">
              <a:spLocks noChangeArrowheads="1"/>
            </p:cNvSpPr>
            <p:nvPr/>
          </p:nvSpPr>
          <p:spPr bwMode="auto">
            <a:xfrm>
              <a:off x="1526" y="1335"/>
              <a:ext cx="20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600">
                  <a:latin typeface="Times New Roman" pitchFamily="18" charset="0"/>
                  <a:ea typeface="標楷體" pitchFamily="65" charset="-120"/>
                </a:rPr>
                <a:t>A</a:t>
              </a:r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3200400" y="1625600"/>
            <a:ext cx="2286000" cy="1058863"/>
            <a:chOff x="2016" y="1024"/>
            <a:chExt cx="1440" cy="667"/>
          </a:xfrm>
        </p:grpSpPr>
        <p:sp>
          <p:nvSpPr>
            <p:cNvPr id="163874" name="Freeform 12"/>
            <p:cNvSpPr>
              <a:spLocks/>
            </p:cNvSpPr>
            <p:nvPr/>
          </p:nvSpPr>
          <p:spPr bwMode="auto">
            <a:xfrm>
              <a:off x="2016" y="1024"/>
              <a:ext cx="1440" cy="440"/>
            </a:xfrm>
            <a:custGeom>
              <a:avLst/>
              <a:gdLst>
                <a:gd name="T0" fmla="*/ 0 w 1440"/>
                <a:gd name="T1" fmla="*/ 224 h 440"/>
                <a:gd name="T2" fmla="*/ 288 w 1440"/>
                <a:gd name="T3" fmla="*/ 32 h 440"/>
                <a:gd name="T4" fmla="*/ 816 w 1440"/>
                <a:gd name="T5" fmla="*/ 416 h 440"/>
                <a:gd name="T6" fmla="*/ 1440 w 1440"/>
                <a:gd name="T7" fmla="*/ 176 h 44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40"/>
                <a:gd name="T13" fmla="*/ 0 h 440"/>
                <a:gd name="T14" fmla="*/ 1440 w 1440"/>
                <a:gd name="T15" fmla="*/ 440 h 44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40" h="440">
                  <a:moveTo>
                    <a:pt x="0" y="224"/>
                  </a:moveTo>
                  <a:cubicBezTo>
                    <a:pt x="76" y="112"/>
                    <a:pt x="152" y="0"/>
                    <a:pt x="288" y="32"/>
                  </a:cubicBezTo>
                  <a:cubicBezTo>
                    <a:pt x="424" y="64"/>
                    <a:pt x="624" y="392"/>
                    <a:pt x="816" y="416"/>
                  </a:cubicBezTo>
                  <a:cubicBezTo>
                    <a:pt x="1008" y="440"/>
                    <a:pt x="1224" y="308"/>
                    <a:pt x="1440" y="176"/>
                  </a:cubicBezTo>
                </a:path>
              </a:pathLst>
            </a:custGeom>
            <a:noFill/>
            <a:ln w="57150">
              <a:solidFill>
                <a:srgbClr val="FFCC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3875" name="Text Box 13"/>
            <p:cNvSpPr txBox="1">
              <a:spLocks noChangeArrowheads="1"/>
            </p:cNvSpPr>
            <p:nvPr/>
          </p:nvSpPr>
          <p:spPr bwMode="auto">
            <a:xfrm>
              <a:off x="2678" y="1479"/>
              <a:ext cx="20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600">
                  <a:latin typeface="Times New Roman" pitchFamily="18" charset="0"/>
                  <a:ea typeface="標楷體" pitchFamily="65" charset="-120"/>
                </a:rPr>
                <a:t>B</a:t>
              </a:r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4876800" y="1905000"/>
            <a:ext cx="2667000" cy="1312863"/>
            <a:chOff x="3072" y="1200"/>
            <a:chExt cx="1680" cy="827"/>
          </a:xfrm>
        </p:grpSpPr>
        <p:sp>
          <p:nvSpPr>
            <p:cNvPr id="163872" name="Freeform 15"/>
            <p:cNvSpPr>
              <a:spLocks/>
            </p:cNvSpPr>
            <p:nvPr/>
          </p:nvSpPr>
          <p:spPr bwMode="auto">
            <a:xfrm>
              <a:off x="3072" y="1200"/>
              <a:ext cx="1680" cy="584"/>
            </a:xfrm>
            <a:custGeom>
              <a:avLst/>
              <a:gdLst>
                <a:gd name="T0" fmla="*/ 0 w 1784"/>
                <a:gd name="T1" fmla="*/ 192 h 584"/>
                <a:gd name="T2" fmla="*/ 105 w 1784"/>
                <a:gd name="T3" fmla="*/ 48 h 584"/>
                <a:gd name="T4" fmla="*/ 236 w 1784"/>
                <a:gd name="T5" fmla="*/ 48 h 584"/>
                <a:gd name="T6" fmla="*/ 422 w 1784"/>
                <a:gd name="T7" fmla="*/ 336 h 584"/>
                <a:gd name="T8" fmla="*/ 631 w 1784"/>
                <a:gd name="T9" fmla="*/ 576 h 584"/>
                <a:gd name="T10" fmla="*/ 921 w 1784"/>
                <a:gd name="T11" fmla="*/ 288 h 584"/>
                <a:gd name="T12" fmla="*/ 975 w 1784"/>
                <a:gd name="T13" fmla="*/ 240 h 58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84"/>
                <a:gd name="T22" fmla="*/ 0 h 584"/>
                <a:gd name="T23" fmla="*/ 1784 w 1784"/>
                <a:gd name="T24" fmla="*/ 584 h 58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84" h="584">
                  <a:moveTo>
                    <a:pt x="0" y="192"/>
                  </a:moveTo>
                  <a:cubicBezTo>
                    <a:pt x="60" y="132"/>
                    <a:pt x="120" y="72"/>
                    <a:pt x="192" y="48"/>
                  </a:cubicBezTo>
                  <a:cubicBezTo>
                    <a:pt x="264" y="24"/>
                    <a:pt x="336" y="0"/>
                    <a:pt x="432" y="48"/>
                  </a:cubicBezTo>
                  <a:cubicBezTo>
                    <a:pt x="528" y="96"/>
                    <a:pt x="648" y="248"/>
                    <a:pt x="768" y="336"/>
                  </a:cubicBezTo>
                  <a:cubicBezTo>
                    <a:pt x="888" y="424"/>
                    <a:pt x="1000" y="584"/>
                    <a:pt x="1152" y="576"/>
                  </a:cubicBezTo>
                  <a:cubicBezTo>
                    <a:pt x="1304" y="568"/>
                    <a:pt x="1576" y="344"/>
                    <a:pt x="1680" y="288"/>
                  </a:cubicBezTo>
                  <a:cubicBezTo>
                    <a:pt x="1784" y="232"/>
                    <a:pt x="1780" y="236"/>
                    <a:pt x="1776" y="240"/>
                  </a:cubicBezTo>
                </a:path>
              </a:pathLst>
            </a:cu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>
                <a:solidFill>
                  <a:srgbClr val="FFFF00"/>
                </a:solidFill>
              </a:endParaRPr>
            </a:p>
          </p:txBody>
        </p:sp>
        <p:sp>
          <p:nvSpPr>
            <p:cNvPr id="163873" name="Text Box 16"/>
            <p:cNvSpPr txBox="1">
              <a:spLocks noChangeArrowheads="1"/>
            </p:cNvSpPr>
            <p:nvPr/>
          </p:nvSpPr>
          <p:spPr bwMode="auto">
            <a:xfrm>
              <a:off x="3974" y="1815"/>
              <a:ext cx="20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600">
                  <a:solidFill>
                    <a:srgbClr val="FFFF00"/>
                  </a:solidFill>
                  <a:latin typeface="Times New Roman" pitchFamily="18" charset="0"/>
                  <a:ea typeface="標楷體" pitchFamily="65" charset="-120"/>
                </a:rPr>
                <a:t>C</a:t>
              </a:r>
            </a:p>
          </p:txBody>
        </p:sp>
      </p:grpSp>
      <p:grpSp>
        <p:nvGrpSpPr>
          <p:cNvPr id="5" name="Group 17"/>
          <p:cNvGrpSpPr>
            <a:grpSpLocks/>
          </p:cNvGrpSpPr>
          <p:nvPr/>
        </p:nvGrpSpPr>
        <p:grpSpPr bwMode="auto">
          <a:xfrm>
            <a:off x="1905000" y="1371600"/>
            <a:ext cx="6457950" cy="1663700"/>
            <a:chOff x="1200" y="864"/>
            <a:chExt cx="4068" cy="1048"/>
          </a:xfrm>
        </p:grpSpPr>
        <p:sp>
          <p:nvSpPr>
            <p:cNvPr id="163870" name="Line 18"/>
            <p:cNvSpPr>
              <a:spLocks noChangeShapeType="1"/>
            </p:cNvSpPr>
            <p:nvPr/>
          </p:nvSpPr>
          <p:spPr bwMode="auto">
            <a:xfrm>
              <a:off x="1200" y="864"/>
              <a:ext cx="3696" cy="76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3871" name="Text Box 19"/>
            <p:cNvSpPr txBox="1">
              <a:spLocks noChangeArrowheads="1"/>
            </p:cNvSpPr>
            <p:nvPr/>
          </p:nvSpPr>
          <p:spPr bwMode="auto">
            <a:xfrm>
              <a:off x="4896" y="1392"/>
              <a:ext cx="372" cy="5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600">
                  <a:latin typeface="Times New Roman" pitchFamily="18" charset="0"/>
                  <a:ea typeface="標楷體" pitchFamily="65" charset="-120"/>
                </a:rPr>
                <a:t>市場</a:t>
              </a:r>
            </a:p>
            <a:p>
              <a:r>
                <a:rPr lang="zh-TW" altLang="en-US" sz="1600">
                  <a:latin typeface="Times New Roman" pitchFamily="18" charset="0"/>
                  <a:ea typeface="標楷體" pitchFamily="65" charset="-120"/>
                </a:rPr>
                <a:t>平均</a:t>
              </a:r>
            </a:p>
            <a:p>
              <a:r>
                <a:rPr lang="zh-TW" altLang="en-US" sz="1600">
                  <a:latin typeface="Times New Roman" pitchFamily="18" charset="0"/>
                  <a:ea typeface="標楷體" pitchFamily="65" charset="-120"/>
                </a:rPr>
                <a:t>績效</a:t>
              </a:r>
            </a:p>
          </p:txBody>
        </p:sp>
      </p:grpSp>
      <p:sp>
        <p:nvSpPr>
          <p:cNvPr id="163853" name="Text Box 20"/>
          <p:cNvSpPr txBox="1">
            <a:spLocks noChangeArrowheads="1"/>
          </p:cNvSpPr>
          <p:nvPr/>
        </p:nvSpPr>
        <p:spPr bwMode="auto">
          <a:xfrm>
            <a:off x="914400" y="3505200"/>
            <a:ext cx="7315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sz="1600" dirty="0">
                <a:latin typeface="Times New Roman" pitchFamily="18" charset="0"/>
                <a:ea typeface="標楷體" pitchFamily="65" charset="-120"/>
              </a:rPr>
              <a:t>組織類型</a:t>
            </a:r>
            <a:r>
              <a:rPr lang="zh-TW" altLang="en-US" sz="1600" b="1" dirty="0">
                <a:latin typeface="Times New Roman" pitchFamily="18" charset="0"/>
                <a:ea typeface="標楷體" pitchFamily="65" charset="-120"/>
              </a:rPr>
              <a:t>：     </a:t>
            </a:r>
            <a:r>
              <a:rPr lang="en-US" altLang="zh-TW" sz="1600" b="1" dirty="0">
                <a:solidFill>
                  <a:srgbClr val="00FFCC"/>
                </a:solidFill>
                <a:latin typeface="Times New Roman" pitchFamily="18" charset="0"/>
                <a:ea typeface="標楷體" pitchFamily="65" charset="-120"/>
              </a:rPr>
              <a:t>A</a:t>
            </a:r>
            <a:r>
              <a:rPr lang="zh-TW" altLang="en-US" sz="1600" b="1" dirty="0">
                <a:solidFill>
                  <a:srgbClr val="00FFCC"/>
                </a:solidFill>
                <a:latin typeface="Times New Roman" pitchFamily="18" charset="0"/>
                <a:ea typeface="標楷體" pitchFamily="65" charset="-120"/>
              </a:rPr>
              <a:t>：效率型組織</a:t>
            </a:r>
            <a:r>
              <a:rPr lang="zh-TW" altLang="en-US" sz="1600" b="1" dirty="0">
                <a:latin typeface="Times New Roman" pitchFamily="18" charset="0"/>
                <a:ea typeface="標楷體" pitchFamily="65" charset="-120"/>
              </a:rPr>
              <a:t>          </a:t>
            </a:r>
            <a:r>
              <a:rPr lang="en-US" altLang="zh-TW" sz="1600" b="1" dirty="0">
                <a:solidFill>
                  <a:srgbClr val="FFCC99"/>
                </a:solidFill>
                <a:latin typeface="Times New Roman" pitchFamily="18" charset="0"/>
                <a:ea typeface="標楷體" pitchFamily="65" charset="-120"/>
              </a:rPr>
              <a:t>B</a:t>
            </a:r>
            <a:r>
              <a:rPr lang="zh-TW" altLang="en-US" sz="1600" b="1" dirty="0">
                <a:solidFill>
                  <a:srgbClr val="FFCC99"/>
                </a:solidFill>
                <a:latin typeface="Times New Roman" pitchFamily="18" charset="0"/>
                <a:ea typeface="標楷體" pitchFamily="65" charset="-120"/>
              </a:rPr>
              <a:t>：效益型組織</a:t>
            </a:r>
            <a:r>
              <a:rPr lang="zh-TW" altLang="en-US" sz="1600" b="1" dirty="0">
                <a:latin typeface="Times New Roman" pitchFamily="18" charset="0"/>
                <a:ea typeface="標楷體" pitchFamily="65" charset="-120"/>
              </a:rPr>
              <a:t>                 </a:t>
            </a:r>
            <a:r>
              <a:rPr lang="en-US" altLang="zh-TW" sz="1600" b="1" dirty="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rPr>
              <a:t>C</a:t>
            </a:r>
            <a:r>
              <a:rPr lang="zh-TW" altLang="en-US" sz="1600" b="1" dirty="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rPr>
              <a:t>：創新型組織</a:t>
            </a:r>
            <a:endParaRPr lang="zh-TW" altLang="en-US" sz="1600" b="1" dirty="0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534997" name="Text Box 21"/>
          <p:cNvSpPr txBox="1">
            <a:spLocks noGrp="1" noChangeArrowheads="1"/>
          </p:cNvSpPr>
          <p:nvPr>
            <p:ph type="title"/>
          </p:nvPr>
        </p:nvSpPr>
        <p:spPr>
          <a:xfrm>
            <a:off x="70485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組織轉型的要點</a:t>
            </a:r>
          </a:p>
        </p:txBody>
      </p:sp>
      <p:grpSp>
        <p:nvGrpSpPr>
          <p:cNvPr id="6" name="Group 22"/>
          <p:cNvGrpSpPr>
            <a:grpSpLocks/>
          </p:cNvGrpSpPr>
          <p:nvPr/>
        </p:nvGrpSpPr>
        <p:grpSpPr bwMode="auto">
          <a:xfrm>
            <a:off x="914400" y="4191000"/>
            <a:ext cx="7448550" cy="1939925"/>
            <a:chOff x="576" y="2640"/>
            <a:chExt cx="4692" cy="1222"/>
          </a:xfrm>
        </p:grpSpPr>
        <p:sp>
          <p:nvSpPr>
            <p:cNvPr id="163859" name="AutoShape 23"/>
            <p:cNvSpPr>
              <a:spLocks noChangeArrowheads="1"/>
            </p:cNvSpPr>
            <p:nvPr/>
          </p:nvSpPr>
          <p:spPr bwMode="auto">
            <a:xfrm>
              <a:off x="1690" y="2649"/>
              <a:ext cx="192" cy="192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3860" name="Text Box 24"/>
            <p:cNvSpPr txBox="1">
              <a:spLocks noChangeArrowheads="1"/>
            </p:cNvSpPr>
            <p:nvPr/>
          </p:nvSpPr>
          <p:spPr bwMode="auto">
            <a:xfrm>
              <a:off x="1872" y="2640"/>
              <a:ext cx="44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600">
                  <a:solidFill>
                    <a:srgbClr val="00FFCC"/>
                  </a:solidFill>
                  <a:latin typeface="Times New Roman" pitchFamily="18" charset="0"/>
                  <a:ea typeface="標楷體" pitchFamily="65" charset="-120"/>
                </a:rPr>
                <a:t>/ </a:t>
              </a:r>
              <a:r>
                <a:rPr lang="zh-TW" altLang="en-US" sz="1600">
                  <a:solidFill>
                    <a:srgbClr val="00FFCC"/>
                  </a:solidFill>
                  <a:latin typeface="Times New Roman" pitchFamily="18" charset="0"/>
                  <a:ea typeface="標楷體" pitchFamily="65" charset="-120"/>
                </a:rPr>
                <a:t>收益</a:t>
              </a:r>
            </a:p>
          </p:txBody>
        </p:sp>
        <p:sp>
          <p:nvSpPr>
            <p:cNvPr id="163861" name="Text Box 25"/>
            <p:cNvSpPr txBox="1">
              <a:spLocks noChangeArrowheads="1"/>
            </p:cNvSpPr>
            <p:nvPr/>
          </p:nvSpPr>
          <p:spPr bwMode="auto">
            <a:xfrm>
              <a:off x="2410" y="2649"/>
              <a:ext cx="37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600">
                  <a:solidFill>
                    <a:srgbClr val="FFCC99"/>
                  </a:solidFill>
                  <a:latin typeface="Times New Roman" pitchFamily="18" charset="0"/>
                  <a:ea typeface="標楷體" pitchFamily="65" charset="-120"/>
                </a:rPr>
                <a:t>成本</a:t>
              </a:r>
            </a:p>
          </p:txBody>
        </p:sp>
        <p:sp>
          <p:nvSpPr>
            <p:cNvPr id="163862" name="Line 26"/>
            <p:cNvSpPr>
              <a:spLocks noChangeShapeType="1"/>
            </p:cNvSpPr>
            <p:nvPr/>
          </p:nvSpPr>
          <p:spPr bwMode="auto">
            <a:xfrm>
              <a:off x="2746" y="2697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3863" name="Text Box 27"/>
            <p:cNvSpPr txBox="1">
              <a:spLocks noChangeArrowheads="1"/>
            </p:cNvSpPr>
            <p:nvPr/>
          </p:nvSpPr>
          <p:spPr bwMode="auto">
            <a:xfrm>
              <a:off x="2746" y="2649"/>
              <a:ext cx="40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600">
                  <a:latin typeface="Times New Roman" pitchFamily="18" charset="0"/>
                  <a:ea typeface="標楷體" pitchFamily="65" charset="-120"/>
                </a:rPr>
                <a:t>/</a:t>
              </a:r>
              <a:r>
                <a:rPr lang="zh-TW" altLang="en-US" sz="1600">
                  <a:solidFill>
                    <a:srgbClr val="FFCC99"/>
                  </a:solidFill>
                  <a:latin typeface="Times New Roman" pitchFamily="18" charset="0"/>
                  <a:ea typeface="標楷體" pitchFamily="65" charset="-120"/>
                </a:rPr>
                <a:t>收益</a:t>
              </a:r>
            </a:p>
          </p:txBody>
        </p:sp>
        <p:sp>
          <p:nvSpPr>
            <p:cNvPr id="163864" name="AutoShape 28"/>
            <p:cNvSpPr>
              <a:spLocks noChangeArrowheads="1"/>
            </p:cNvSpPr>
            <p:nvPr/>
          </p:nvSpPr>
          <p:spPr bwMode="auto">
            <a:xfrm>
              <a:off x="3082" y="2649"/>
              <a:ext cx="192" cy="192"/>
            </a:xfrm>
            <a:prstGeom prst="upArrow">
              <a:avLst>
                <a:gd name="adj1" fmla="val 50000"/>
                <a:gd name="adj2" fmla="val 25000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3865" name="Text Box 29"/>
            <p:cNvSpPr txBox="1">
              <a:spLocks noChangeArrowheads="1"/>
            </p:cNvSpPr>
            <p:nvPr/>
          </p:nvSpPr>
          <p:spPr bwMode="auto">
            <a:xfrm>
              <a:off x="3754" y="2649"/>
              <a:ext cx="777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600" dirty="0" smtClean="0">
                  <a:solidFill>
                    <a:srgbClr val="FF0000"/>
                  </a:solidFill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成本</a:t>
              </a:r>
              <a:r>
                <a:rPr lang="en-US" altLang="zh-TW" sz="2000" dirty="0" smtClean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’</a:t>
              </a:r>
              <a:r>
                <a:rPr lang="en-US" altLang="zh-TW" sz="1600" dirty="0" smtClean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/</a:t>
              </a:r>
              <a:r>
                <a:rPr lang="zh-TW" altLang="en-US" sz="1600" dirty="0" smtClean="0">
                  <a:solidFill>
                    <a:srgbClr val="FF0000"/>
                  </a:solidFill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收益</a:t>
              </a:r>
              <a:r>
                <a:rPr lang="en-US" altLang="zh-TW" sz="2000" dirty="0" smtClean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’</a:t>
              </a:r>
              <a:endParaRPr lang="zh-TW" altLang="en-US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endParaRPr>
            </a:p>
          </p:txBody>
        </p:sp>
        <p:sp>
          <p:nvSpPr>
            <p:cNvPr id="163866" name="Text Box 30"/>
            <p:cNvSpPr txBox="1">
              <a:spLocks noChangeArrowheads="1"/>
            </p:cNvSpPr>
            <p:nvPr/>
          </p:nvSpPr>
          <p:spPr bwMode="auto">
            <a:xfrm>
              <a:off x="576" y="2880"/>
              <a:ext cx="4308" cy="9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 altLang="zh-TW" sz="1600" dirty="0">
                <a:latin typeface="Times New Roman" pitchFamily="18" charset="0"/>
                <a:ea typeface="標楷體" pitchFamily="65" charset="-120"/>
              </a:endParaRPr>
            </a:p>
            <a:p>
              <a:r>
                <a:rPr lang="zh-TW" altLang="en-US" sz="1600" dirty="0">
                  <a:latin typeface="Times New Roman" pitchFamily="18" charset="0"/>
                  <a:ea typeface="標楷體" pitchFamily="65" charset="-120"/>
                </a:rPr>
                <a:t>精進方式：     </a:t>
              </a:r>
              <a:r>
                <a:rPr lang="zh-TW" altLang="en-US" sz="1600" dirty="0">
                  <a:solidFill>
                    <a:srgbClr val="00FFCC"/>
                  </a:solidFill>
                  <a:latin typeface="Times New Roman" pitchFamily="18" charset="0"/>
                  <a:ea typeface="標楷體" pitchFamily="65" charset="-120"/>
                </a:rPr>
                <a:t>功能專業的精</a:t>
              </a:r>
              <a:r>
                <a:rPr lang="zh-TW" altLang="en-US" sz="1600" dirty="0">
                  <a:latin typeface="Times New Roman" pitchFamily="18" charset="0"/>
                  <a:ea typeface="標楷體" pitchFamily="65" charset="-120"/>
                </a:rPr>
                <a:t>       </a:t>
              </a:r>
              <a:r>
                <a:rPr lang="zh-TW" altLang="en-US" sz="1600" dirty="0">
                  <a:solidFill>
                    <a:srgbClr val="FFCC99"/>
                  </a:solidFill>
                  <a:latin typeface="Times New Roman" pitchFamily="18" charset="0"/>
                  <a:ea typeface="標楷體" pitchFamily="65" charset="-120"/>
                </a:rPr>
                <a:t>專業整合的精</a:t>
              </a:r>
              <a:r>
                <a:rPr lang="zh-TW" altLang="en-US" sz="1600" dirty="0">
                  <a:latin typeface="Times New Roman" pitchFamily="18" charset="0"/>
                  <a:ea typeface="標楷體" pitchFamily="65" charset="-120"/>
                </a:rPr>
                <a:t>                  </a:t>
              </a:r>
              <a:r>
                <a:rPr lang="zh-TW" altLang="en-US" sz="1600" dirty="0">
                  <a:solidFill>
                    <a:srgbClr val="FF0000"/>
                  </a:solidFill>
                  <a:latin typeface="Times New Roman" pitchFamily="18" charset="0"/>
                  <a:ea typeface="標楷體" pitchFamily="65" charset="-120"/>
                </a:rPr>
                <a:t>創業專業的精</a:t>
              </a:r>
            </a:p>
            <a:p>
              <a:r>
                <a:rPr lang="zh-TW" altLang="en-US" sz="1600" dirty="0">
                  <a:latin typeface="Times New Roman" pitchFamily="18" charset="0"/>
                  <a:ea typeface="標楷體" pitchFamily="65" charset="-120"/>
                </a:rPr>
                <a:t>人力特點：</a:t>
              </a:r>
              <a:r>
                <a:rPr lang="zh-TW" altLang="en-US" sz="1600" dirty="0">
                  <a:solidFill>
                    <a:srgbClr val="00FFCC"/>
                  </a:solidFill>
                  <a:latin typeface="Times New Roman" pitchFamily="18" charset="0"/>
                  <a:ea typeface="標楷體" pitchFamily="65" charset="-120"/>
                </a:rPr>
                <a:t>少數單一專業人組合</a:t>
              </a:r>
              <a:r>
                <a:rPr lang="zh-TW" altLang="en-US" sz="1600" dirty="0">
                  <a:latin typeface="Times New Roman" pitchFamily="18" charset="0"/>
                  <a:ea typeface="標楷體" pitchFamily="65" charset="-120"/>
                </a:rPr>
                <a:t> </a:t>
              </a:r>
              <a:r>
                <a:rPr lang="zh-TW" altLang="en-US" sz="1600" dirty="0">
                  <a:solidFill>
                    <a:srgbClr val="FFCC99"/>
                  </a:solidFill>
                  <a:latin typeface="Times New Roman" pitchFamily="18" charset="0"/>
                  <a:ea typeface="標楷體" pitchFamily="65" charset="-120"/>
                </a:rPr>
                <a:t>多數多元專業人整合</a:t>
              </a:r>
              <a:r>
                <a:rPr lang="zh-TW" altLang="en-US" sz="1600" dirty="0">
                  <a:latin typeface="Times New Roman" pitchFamily="18" charset="0"/>
                  <a:ea typeface="標楷體" pitchFamily="65" charset="-120"/>
                </a:rPr>
                <a:t>  </a:t>
              </a:r>
              <a:r>
                <a:rPr lang="zh-TW" altLang="en-US" sz="1600" dirty="0">
                  <a:solidFill>
                    <a:srgbClr val="FF0000"/>
                  </a:solidFill>
                  <a:latin typeface="Times New Roman" pitchFamily="18" charset="0"/>
                  <a:ea typeface="標楷體" pitchFamily="65" charset="-120"/>
                </a:rPr>
                <a:t>多數異質專業人創合</a:t>
              </a:r>
            </a:p>
            <a:p>
              <a:r>
                <a:rPr lang="zh-TW" altLang="en-US" sz="1600" dirty="0">
                  <a:latin typeface="Times New Roman" pitchFamily="18" charset="0"/>
                  <a:ea typeface="標楷體" pitchFamily="65" charset="-120"/>
                </a:rPr>
                <a:t>轉型利器：    </a:t>
              </a:r>
              <a:r>
                <a:rPr lang="zh-TW" altLang="en-US" sz="1600" dirty="0">
                  <a:solidFill>
                    <a:srgbClr val="00FFCC"/>
                  </a:solidFill>
                  <a:latin typeface="Times New Roman" pitchFamily="18" charset="0"/>
                  <a:ea typeface="標楷體" pitchFamily="65" charset="-120"/>
                </a:rPr>
                <a:t>人的教育訓練</a:t>
              </a:r>
              <a:r>
                <a:rPr lang="zh-TW" altLang="en-US" sz="1600" dirty="0">
                  <a:latin typeface="Times New Roman" pitchFamily="18" charset="0"/>
                  <a:ea typeface="標楷體" pitchFamily="65" charset="-120"/>
                </a:rPr>
                <a:t>         </a:t>
              </a:r>
              <a:r>
                <a:rPr lang="zh-TW" altLang="en-US" sz="1600" dirty="0">
                  <a:solidFill>
                    <a:srgbClr val="FFCC99"/>
                  </a:solidFill>
                  <a:latin typeface="Times New Roman" pitchFamily="18" charset="0"/>
                  <a:ea typeface="標楷體" pitchFamily="65" charset="-120"/>
                </a:rPr>
                <a:t>組織的學習</a:t>
              </a:r>
              <a:r>
                <a:rPr lang="zh-TW" altLang="en-US" sz="1600" dirty="0">
                  <a:latin typeface="Times New Roman" pitchFamily="18" charset="0"/>
                  <a:ea typeface="標楷體" pitchFamily="65" charset="-120"/>
                </a:rPr>
                <a:t>                  </a:t>
              </a:r>
              <a:r>
                <a:rPr lang="zh-TW" altLang="en-US" sz="1600" dirty="0">
                  <a:solidFill>
                    <a:srgbClr val="FF0000"/>
                  </a:solidFill>
                  <a:latin typeface="Times New Roman" pitchFamily="18" charset="0"/>
                  <a:ea typeface="標楷體" pitchFamily="65" charset="-120"/>
                </a:rPr>
                <a:t>企業智識的管理</a:t>
              </a:r>
            </a:p>
            <a:p>
              <a:r>
                <a:rPr lang="zh-TW" altLang="en-US" sz="1600" dirty="0">
                  <a:latin typeface="Times New Roman" pitchFamily="18" charset="0"/>
                  <a:ea typeface="標楷體" pitchFamily="65" charset="-120"/>
                </a:rPr>
                <a:t>典範發展：      </a:t>
              </a:r>
              <a:r>
                <a:rPr lang="zh-TW" altLang="en-US" sz="1600" dirty="0">
                  <a:solidFill>
                    <a:srgbClr val="00FFCC"/>
                  </a:solidFill>
                  <a:latin typeface="Times New Roman" pitchFamily="18" charset="0"/>
                  <a:ea typeface="標楷體" pitchFamily="65" charset="-120"/>
                </a:rPr>
                <a:t>建立典範</a:t>
              </a:r>
              <a:r>
                <a:rPr lang="zh-TW" altLang="en-US" sz="1600" dirty="0">
                  <a:latin typeface="Times New Roman" pitchFamily="18" charset="0"/>
                  <a:ea typeface="標楷體" pitchFamily="65" charset="-120"/>
                </a:rPr>
                <a:t>                 </a:t>
              </a:r>
              <a:r>
                <a:rPr lang="zh-TW" altLang="en-US" sz="1600" dirty="0">
                  <a:solidFill>
                    <a:srgbClr val="FFCC99"/>
                  </a:solidFill>
                  <a:latin typeface="Times New Roman" pitchFamily="18" charset="0"/>
                  <a:ea typeface="標楷體" pitchFamily="65" charset="-120"/>
                </a:rPr>
                <a:t>強化典範</a:t>
              </a:r>
              <a:r>
                <a:rPr lang="zh-TW" altLang="en-US" sz="1600" dirty="0">
                  <a:latin typeface="Times New Roman" pitchFamily="18" charset="0"/>
                  <a:ea typeface="標楷體" pitchFamily="65" charset="-120"/>
                </a:rPr>
                <a:t>                        </a:t>
              </a:r>
              <a:r>
                <a:rPr lang="zh-TW" altLang="en-US" sz="1600" dirty="0">
                  <a:solidFill>
                    <a:srgbClr val="FF0000"/>
                  </a:solidFill>
                  <a:latin typeface="Times New Roman" pitchFamily="18" charset="0"/>
                  <a:ea typeface="標楷體" pitchFamily="65" charset="-120"/>
                </a:rPr>
                <a:t>超越典範</a:t>
              </a:r>
            </a:p>
            <a:p>
              <a:r>
                <a:rPr lang="zh-TW" altLang="en-US" sz="1600" dirty="0">
                  <a:latin typeface="Times New Roman" pitchFamily="18" charset="0"/>
                  <a:ea typeface="標楷體" pitchFamily="65" charset="-120"/>
                </a:rPr>
                <a:t>                          </a:t>
              </a:r>
              <a:r>
                <a:rPr lang="zh-TW" altLang="en-US" sz="1600" dirty="0">
                  <a:solidFill>
                    <a:srgbClr val="00FFCC"/>
                  </a:solidFill>
                  <a:latin typeface="Times New Roman" pitchFamily="18" charset="0"/>
                  <a:ea typeface="標楷體" pitchFamily="65" charset="-120"/>
                </a:rPr>
                <a:t>從無到有</a:t>
              </a:r>
              <a:r>
                <a:rPr lang="zh-TW" altLang="en-US" sz="1600" dirty="0">
                  <a:latin typeface="Times New Roman" pitchFamily="18" charset="0"/>
                  <a:ea typeface="標楷體" pitchFamily="65" charset="-120"/>
                </a:rPr>
                <a:t>                 </a:t>
              </a:r>
              <a:r>
                <a:rPr lang="zh-TW" altLang="en-US" sz="1600" dirty="0">
                  <a:solidFill>
                    <a:srgbClr val="FFCC99"/>
                  </a:solidFill>
                  <a:latin typeface="Times New Roman" pitchFamily="18" charset="0"/>
                  <a:ea typeface="標楷體" pitchFamily="65" charset="-120"/>
                </a:rPr>
                <a:t>就「有」的落實</a:t>
              </a:r>
              <a:r>
                <a:rPr lang="zh-TW" altLang="en-US" sz="1600" dirty="0">
                  <a:latin typeface="Times New Roman" pitchFamily="18" charset="0"/>
                  <a:ea typeface="標楷體" pitchFamily="65" charset="-120"/>
                </a:rPr>
                <a:t>            </a:t>
              </a:r>
              <a:r>
                <a:rPr lang="zh-TW" altLang="en-US" sz="1600" dirty="0">
                  <a:solidFill>
                    <a:srgbClr val="FF0000"/>
                  </a:solidFill>
                  <a:latin typeface="Times New Roman" pitchFamily="18" charset="0"/>
                  <a:ea typeface="標楷體" pitchFamily="65" charset="-120"/>
                </a:rPr>
                <a:t>從「有」再超越</a:t>
              </a:r>
            </a:p>
          </p:txBody>
        </p:sp>
        <p:sp>
          <p:nvSpPr>
            <p:cNvPr id="163867" name="Line 31"/>
            <p:cNvSpPr>
              <a:spLocks noChangeShapeType="1"/>
            </p:cNvSpPr>
            <p:nvPr/>
          </p:nvSpPr>
          <p:spPr bwMode="auto">
            <a:xfrm flipV="1">
              <a:off x="2304" y="26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63868" name="Text Box 32"/>
            <p:cNvSpPr txBox="1">
              <a:spLocks noChangeArrowheads="1"/>
            </p:cNvSpPr>
            <p:nvPr/>
          </p:nvSpPr>
          <p:spPr bwMode="auto">
            <a:xfrm>
              <a:off x="1056" y="2832"/>
              <a:ext cx="421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600">
                  <a:solidFill>
                    <a:srgbClr val="00FFCC"/>
                  </a:solidFill>
                  <a:latin typeface="Times New Roman" pitchFamily="18" charset="0"/>
                  <a:ea typeface="標楷體" pitchFamily="65" charset="-120"/>
                </a:rPr>
                <a:t>就現有成本結構的改善</a:t>
              </a:r>
              <a:r>
                <a:rPr lang="zh-TW" altLang="en-US" sz="1600">
                  <a:latin typeface="Times New Roman" pitchFamily="18" charset="0"/>
                  <a:ea typeface="標楷體" pitchFamily="65" charset="-120"/>
                </a:rPr>
                <a:t>  </a:t>
              </a:r>
              <a:r>
                <a:rPr lang="zh-TW" altLang="en-US" sz="1600">
                  <a:solidFill>
                    <a:srgbClr val="FFCC99"/>
                  </a:solidFill>
                  <a:latin typeface="Times New Roman" pitchFamily="18" charset="0"/>
                  <a:ea typeface="標楷體" pitchFamily="65" charset="-120"/>
                </a:rPr>
                <a:t>就現有收益結構的改善</a:t>
              </a:r>
              <a:r>
                <a:rPr lang="zh-TW" altLang="en-US" sz="1600">
                  <a:latin typeface="Times New Roman" pitchFamily="18" charset="0"/>
                  <a:ea typeface="標楷體" pitchFamily="65" charset="-120"/>
                </a:rPr>
                <a:t>  </a:t>
              </a:r>
              <a:r>
                <a:rPr lang="zh-TW" altLang="en-US" sz="1600">
                  <a:solidFill>
                    <a:srgbClr val="FF0000"/>
                  </a:solidFill>
                  <a:latin typeface="Times New Roman" pitchFamily="18" charset="0"/>
                  <a:ea typeface="標楷體" pitchFamily="65" charset="-120"/>
                </a:rPr>
                <a:t>新成本結構與新收益結構</a:t>
              </a:r>
            </a:p>
          </p:txBody>
        </p:sp>
        <p:sp>
          <p:nvSpPr>
            <p:cNvPr id="163869" name="Text Box 33"/>
            <p:cNvSpPr txBox="1">
              <a:spLocks noChangeArrowheads="1"/>
            </p:cNvSpPr>
            <p:nvPr/>
          </p:nvSpPr>
          <p:spPr bwMode="auto">
            <a:xfrm>
              <a:off x="576" y="2640"/>
              <a:ext cx="1172" cy="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600">
                  <a:latin typeface="Times New Roman" pitchFamily="18" charset="0"/>
                  <a:ea typeface="標楷體" pitchFamily="65" charset="-120"/>
                </a:rPr>
                <a:t>競爭優勢：     </a:t>
              </a:r>
              <a:r>
                <a:rPr lang="zh-TW" altLang="en-US" sz="1600">
                  <a:solidFill>
                    <a:srgbClr val="00FFCC"/>
                  </a:solidFill>
                  <a:latin typeface="Times New Roman" pitchFamily="18" charset="0"/>
                  <a:ea typeface="標楷體" pitchFamily="65" charset="-120"/>
                </a:rPr>
                <a:t>成本</a:t>
              </a:r>
            </a:p>
            <a:p>
              <a:pPr>
                <a:spcBef>
                  <a:spcPct val="50000"/>
                </a:spcBef>
              </a:pPr>
              <a:endParaRPr lang="en-US" altLang="zh-TW" sz="1600" b="1">
                <a:solidFill>
                  <a:srgbClr val="00FFCC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</p:grpSp>
      <p:grpSp>
        <p:nvGrpSpPr>
          <p:cNvPr id="7" name="Group 34"/>
          <p:cNvGrpSpPr>
            <a:grpSpLocks/>
          </p:cNvGrpSpPr>
          <p:nvPr/>
        </p:nvGrpSpPr>
        <p:grpSpPr bwMode="auto">
          <a:xfrm>
            <a:off x="838200" y="228600"/>
            <a:ext cx="7086600" cy="1600200"/>
            <a:chOff x="576" y="192"/>
            <a:chExt cx="4464" cy="1008"/>
          </a:xfrm>
        </p:grpSpPr>
        <p:sp>
          <p:nvSpPr>
            <p:cNvPr id="163857" name="AutoShape 35"/>
            <p:cNvSpPr>
              <a:spLocks noChangeArrowheads="1"/>
            </p:cNvSpPr>
            <p:nvPr/>
          </p:nvSpPr>
          <p:spPr bwMode="auto">
            <a:xfrm>
              <a:off x="576" y="192"/>
              <a:ext cx="1008" cy="864"/>
            </a:xfrm>
            <a:prstGeom prst="cloudCallout">
              <a:avLst>
                <a:gd name="adj1" fmla="val 118153"/>
                <a:gd name="adj2" fmla="val 47801"/>
              </a:avLst>
            </a:prstGeom>
            <a:solidFill>
              <a:schemeClr val="bg2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zh-TW" altLang="en-US" sz="2400">
                  <a:solidFill>
                    <a:srgbClr val="FFFFFF"/>
                  </a:solidFill>
                  <a:latin typeface="Times New Roman" pitchFamily="18" charset="0"/>
                  <a:ea typeface="標楷體" pitchFamily="65" charset="-120"/>
                </a:rPr>
                <a:t>轉型</a:t>
              </a:r>
            </a:p>
            <a:p>
              <a:pPr algn="ctr"/>
              <a:r>
                <a:rPr lang="zh-TW" altLang="en-US" sz="2400">
                  <a:solidFill>
                    <a:srgbClr val="FFFFFF"/>
                  </a:solidFill>
                  <a:latin typeface="Times New Roman" pitchFamily="18" charset="0"/>
                  <a:ea typeface="標楷體" pitchFamily="65" charset="-120"/>
                </a:rPr>
                <a:t>之苦</a:t>
              </a:r>
            </a:p>
          </p:txBody>
        </p:sp>
        <p:sp>
          <p:nvSpPr>
            <p:cNvPr id="163858" name="AutoShape 36"/>
            <p:cNvSpPr>
              <a:spLocks noChangeArrowheads="1"/>
            </p:cNvSpPr>
            <p:nvPr/>
          </p:nvSpPr>
          <p:spPr bwMode="auto">
            <a:xfrm>
              <a:off x="3984" y="576"/>
              <a:ext cx="1056" cy="624"/>
            </a:xfrm>
            <a:prstGeom prst="cloudCallout">
              <a:avLst>
                <a:gd name="adj1" fmla="val -121116"/>
                <a:gd name="adj2" fmla="val 56088"/>
              </a:avLst>
            </a:prstGeom>
            <a:solidFill>
              <a:schemeClr val="bg2"/>
            </a:solidFill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zh-TW" altLang="en-US" sz="2400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</a:rPr>
                <a:t>轉型</a:t>
              </a:r>
            </a:p>
            <a:p>
              <a:pPr algn="ctr"/>
              <a:r>
                <a:rPr lang="zh-TW" altLang="en-US" sz="2400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</a:rPr>
                <a:t>之苦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4AF382-9496-4F71-A8FF-4A4323504A69}" type="slidenum">
              <a:rPr lang="en-US" altLang="zh-TW"/>
              <a:pPr>
                <a:defRPr/>
              </a:pPr>
              <a:t>9</a:t>
            </a:fld>
            <a:endParaRPr lang="en-US" altLang="zh-TW"/>
          </a:p>
        </p:txBody>
      </p:sp>
      <p:sp>
        <p:nvSpPr>
          <p:cNvPr id="488493" name="Rectangle 45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組織轉型的對策</a:t>
            </a:r>
            <a:endParaRPr lang="zh-TW" altLang="en-US" sz="6000" smtClean="0"/>
          </a:p>
        </p:txBody>
      </p:sp>
      <p:sp>
        <p:nvSpPr>
          <p:cNvPr id="164868" name="Line 46"/>
          <p:cNvSpPr>
            <a:spLocks noChangeShapeType="1"/>
          </p:cNvSpPr>
          <p:nvPr/>
        </p:nvSpPr>
        <p:spPr bwMode="auto">
          <a:xfrm flipV="1">
            <a:off x="6708775" y="3814763"/>
            <a:ext cx="1588" cy="1825625"/>
          </a:xfrm>
          <a:prstGeom prst="line">
            <a:avLst/>
          </a:prstGeom>
          <a:noFill/>
          <a:ln w="57150">
            <a:solidFill>
              <a:srgbClr val="FF66FF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4869" name="Line 47"/>
          <p:cNvSpPr>
            <a:spLocks noChangeShapeType="1"/>
          </p:cNvSpPr>
          <p:nvPr/>
        </p:nvSpPr>
        <p:spPr bwMode="auto">
          <a:xfrm flipH="1" flipV="1">
            <a:off x="7394575" y="2417763"/>
            <a:ext cx="1588" cy="3222625"/>
          </a:xfrm>
          <a:prstGeom prst="line">
            <a:avLst/>
          </a:prstGeom>
          <a:noFill/>
          <a:ln w="57150">
            <a:solidFill>
              <a:srgbClr val="00FF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4870" name="Line 48"/>
          <p:cNvSpPr>
            <a:spLocks noChangeShapeType="1"/>
          </p:cNvSpPr>
          <p:nvPr/>
        </p:nvSpPr>
        <p:spPr bwMode="auto">
          <a:xfrm flipV="1">
            <a:off x="8004175" y="806450"/>
            <a:ext cx="1588" cy="4833938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4871" name="Line 49"/>
          <p:cNvSpPr>
            <a:spLocks noChangeShapeType="1"/>
          </p:cNvSpPr>
          <p:nvPr/>
        </p:nvSpPr>
        <p:spPr bwMode="auto">
          <a:xfrm>
            <a:off x="5826125" y="4344988"/>
            <a:ext cx="2178050" cy="158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4872" name="Line 50"/>
          <p:cNvSpPr>
            <a:spLocks noChangeShapeType="1"/>
          </p:cNvSpPr>
          <p:nvPr/>
        </p:nvSpPr>
        <p:spPr bwMode="auto">
          <a:xfrm>
            <a:off x="5826125" y="3354388"/>
            <a:ext cx="2178050" cy="158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4873" name="Line 51"/>
          <p:cNvSpPr>
            <a:spLocks noChangeShapeType="1"/>
          </p:cNvSpPr>
          <p:nvPr/>
        </p:nvSpPr>
        <p:spPr bwMode="auto">
          <a:xfrm>
            <a:off x="5665788" y="2211388"/>
            <a:ext cx="2338387" cy="158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4874" name="Text Box 52"/>
          <p:cNvSpPr txBox="1">
            <a:spLocks noChangeArrowheads="1"/>
          </p:cNvSpPr>
          <p:nvPr/>
        </p:nvSpPr>
        <p:spPr bwMode="auto">
          <a:xfrm>
            <a:off x="6669088" y="3683000"/>
            <a:ext cx="43815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000" b="1">
                <a:solidFill>
                  <a:srgbClr val="FF99FF"/>
                </a:solidFill>
                <a:latin typeface="Times New Roman" pitchFamily="18" charset="0"/>
                <a:ea typeface="標楷體" pitchFamily="65" charset="-120"/>
              </a:rPr>
              <a:t>效</a:t>
            </a:r>
          </a:p>
          <a:p>
            <a:r>
              <a:rPr lang="zh-TW" altLang="en-US" sz="2000" b="1">
                <a:solidFill>
                  <a:srgbClr val="FF99FF"/>
                </a:solidFill>
                <a:latin typeface="Times New Roman" pitchFamily="18" charset="0"/>
                <a:ea typeface="標楷體" pitchFamily="65" charset="-120"/>
              </a:rPr>
              <a:t>率</a:t>
            </a:r>
          </a:p>
          <a:p>
            <a:r>
              <a:rPr lang="zh-TW" altLang="en-US" sz="2000" b="1">
                <a:solidFill>
                  <a:srgbClr val="FF99FF"/>
                </a:solidFill>
                <a:latin typeface="Times New Roman" pitchFamily="18" charset="0"/>
                <a:ea typeface="標楷體" pitchFamily="65" charset="-120"/>
              </a:rPr>
              <a:t>型</a:t>
            </a:r>
          </a:p>
          <a:p>
            <a:r>
              <a:rPr lang="zh-TW" altLang="en-US" sz="2000" b="1">
                <a:solidFill>
                  <a:srgbClr val="FF99FF"/>
                </a:solidFill>
                <a:latin typeface="Times New Roman" pitchFamily="18" charset="0"/>
                <a:ea typeface="標楷體" pitchFamily="65" charset="-120"/>
              </a:rPr>
              <a:t>組</a:t>
            </a:r>
          </a:p>
          <a:p>
            <a:r>
              <a:rPr lang="zh-TW" altLang="en-US" sz="2000" b="1">
                <a:solidFill>
                  <a:srgbClr val="FF99FF"/>
                </a:solidFill>
                <a:latin typeface="Times New Roman" pitchFamily="18" charset="0"/>
                <a:ea typeface="標楷體" pitchFamily="65" charset="-120"/>
              </a:rPr>
              <a:t>織</a:t>
            </a:r>
          </a:p>
        </p:txBody>
      </p:sp>
      <p:sp>
        <p:nvSpPr>
          <p:cNvPr id="164875" name="Text Box 53"/>
          <p:cNvSpPr txBox="1">
            <a:spLocks noChangeArrowheads="1"/>
          </p:cNvSpPr>
          <p:nvPr/>
        </p:nvSpPr>
        <p:spPr bwMode="auto">
          <a:xfrm>
            <a:off x="7354888" y="2768600"/>
            <a:ext cx="43815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000" b="1">
                <a:solidFill>
                  <a:srgbClr val="66FF33"/>
                </a:solidFill>
                <a:latin typeface="Times New Roman" pitchFamily="18" charset="0"/>
                <a:ea typeface="標楷體" pitchFamily="65" charset="-120"/>
              </a:rPr>
              <a:t>效</a:t>
            </a:r>
          </a:p>
          <a:p>
            <a:r>
              <a:rPr lang="zh-TW" altLang="en-US" sz="2000" b="1">
                <a:solidFill>
                  <a:srgbClr val="66FF33"/>
                </a:solidFill>
                <a:latin typeface="Times New Roman" pitchFamily="18" charset="0"/>
                <a:ea typeface="標楷體" pitchFamily="65" charset="-120"/>
              </a:rPr>
              <a:t>益</a:t>
            </a:r>
          </a:p>
          <a:p>
            <a:r>
              <a:rPr lang="zh-TW" altLang="en-US" sz="2000" b="1">
                <a:solidFill>
                  <a:srgbClr val="66FF33"/>
                </a:solidFill>
                <a:latin typeface="Times New Roman" pitchFamily="18" charset="0"/>
                <a:ea typeface="標楷體" pitchFamily="65" charset="-120"/>
              </a:rPr>
              <a:t>型</a:t>
            </a:r>
          </a:p>
          <a:p>
            <a:r>
              <a:rPr lang="zh-TW" altLang="en-US" sz="2000" b="1">
                <a:solidFill>
                  <a:srgbClr val="66FF33"/>
                </a:solidFill>
                <a:latin typeface="Times New Roman" pitchFamily="18" charset="0"/>
                <a:ea typeface="標楷體" pitchFamily="65" charset="-120"/>
              </a:rPr>
              <a:t>組</a:t>
            </a:r>
          </a:p>
          <a:p>
            <a:r>
              <a:rPr lang="zh-TW" altLang="en-US" sz="2000" b="1">
                <a:solidFill>
                  <a:srgbClr val="66FF33"/>
                </a:solidFill>
                <a:latin typeface="Times New Roman" pitchFamily="18" charset="0"/>
                <a:ea typeface="標楷體" pitchFamily="65" charset="-120"/>
              </a:rPr>
              <a:t>織</a:t>
            </a:r>
          </a:p>
        </p:txBody>
      </p:sp>
      <p:sp>
        <p:nvSpPr>
          <p:cNvPr id="164876" name="Text Box 54"/>
          <p:cNvSpPr txBox="1">
            <a:spLocks noChangeArrowheads="1"/>
          </p:cNvSpPr>
          <p:nvPr/>
        </p:nvSpPr>
        <p:spPr bwMode="auto">
          <a:xfrm>
            <a:off x="8040688" y="1625600"/>
            <a:ext cx="43815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000" b="1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rPr>
              <a:t>創</a:t>
            </a:r>
          </a:p>
          <a:p>
            <a:r>
              <a:rPr lang="zh-TW" altLang="en-US" sz="2000" b="1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rPr>
              <a:t>新</a:t>
            </a:r>
          </a:p>
          <a:p>
            <a:r>
              <a:rPr lang="zh-TW" altLang="en-US" sz="2000" b="1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rPr>
              <a:t>型</a:t>
            </a:r>
          </a:p>
          <a:p>
            <a:r>
              <a:rPr lang="zh-TW" altLang="en-US" sz="2000" b="1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rPr>
              <a:t>組</a:t>
            </a:r>
          </a:p>
          <a:p>
            <a:r>
              <a:rPr lang="zh-TW" altLang="en-US" sz="2000" b="1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rPr>
              <a:t>織</a:t>
            </a:r>
          </a:p>
        </p:txBody>
      </p:sp>
      <p:grpSp>
        <p:nvGrpSpPr>
          <p:cNvPr id="2" name="Group 55"/>
          <p:cNvGrpSpPr>
            <a:grpSpLocks/>
          </p:cNvGrpSpPr>
          <p:nvPr/>
        </p:nvGrpSpPr>
        <p:grpSpPr bwMode="auto">
          <a:xfrm>
            <a:off x="128588" y="3805238"/>
            <a:ext cx="5973762" cy="1371600"/>
            <a:chOff x="430" y="2902"/>
            <a:chExt cx="3556" cy="613"/>
          </a:xfrm>
        </p:grpSpPr>
        <p:sp>
          <p:nvSpPr>
            <p:cNvPr id="164898" name="Freeform 56"/>
            <p:cNvSpPr>
              <a:spLocks/>
            </p:cNvSpPr>
            <p:nvPr/>
          </p:nvSpPr>
          <p:spPr bwMode="auto">
            <a:xfrm>
              <a:off x="1617" y="2927"/>
              <a:ext cx="2285" cy="455"/>
            </a:xfrm>
            <a:custGeom>
              <a:avLst/>
              <a:gdLst>
                <a:gd name="T0" fmla="*/ 902 w 2285"/>
                <a:gd name="T1" fmla="*/ 0 h 1820"/>
                <a:gd name="T2" fmla="*/ 985 w 2285"/>
                <a:gd name="T3" fmla="*/ 0 h 1820"/>
                <a:gd name="T4" fmla="*/ 1050 w 2285"/>
                <a:gd name="T5" fmla="*/ 0 h 1820"/>
                <a:gd name="T6" fmla="*/ 1118 w 2285"/>
                <a:gd name="T7" fmla="*/ 0 h 1820"/>
                <a:gd name="T8" fmla="*/ 1185 w 2285"/>
                <a:gd name="T9" fmla="*/ 0 h 1820"/>
                <a:gd name="T10" fmla="*/ 1264 w 2285"/>
                <a:gd name="T11" fmla="*/ 0 h 1820"/>
                <a:gd name="T12" fmla="*/ 1338 w 2285"/>
                <a:gd name="T13" fmla="*/ 0 h 1820"/>
                <a:gd name="T14" fmla="*/ 1411 w 2285"/>
                <a:gd name="T15" fmla="*/ 0 h 1820"/>
                <a:gd name="T16" fmla="*/ 1474 w 2285"/>
                <a:gd name="T17" fmla="*/ 0 h 1820"/>
                <a:gd name="T18" fmla="*/ 1536 w 2285"/>
                <a:gd name="T19" fmla="*/ 0 h 1820"/>
                <a:gd name="T20" fmla="*/ 1606 w 2285"/>
                <a:gd name="T21" fmla="*/ 0 h 1820"/>
                <a:gd name="T22" fmla="*/ 1667 w 2285"/>
                <a:gd name="T23" fmla="*/ 0 h 1820"/>
                <a:gd name="T24" fmla="*/ 1762 w 2285"/>
                <a:gd name="T25" fmla="*/ 0 h 1820"/>
                <a:gd name="T26" fmla="*/ 1846 w 2285"/>
                <a:gd name="T27" fmla="*/ 0 h 1820"/>
                <a:gd name="T28" fmla="*/ 1912 w 2285"/>
                <a:gd name="T29" fmla="*/ 0 h 1820"/>
                <a:gd name="T30" fmla="*/ 1981 w 2285"/>
                <a:gd name="T31" fmla="*/ 0 h 1820"/>
                <a:gd name="T32" fmla="*/ 2046 w 2285"/>
                <a:gd name="T33" fmla="*/ 0 h 1820"/>
                <a:gd name="T34" fmla="*/ 2101 w 2285"/>
                <a:gd name="T35" fmla="*/ 0 h 1820"/>
                <a:gd name="T36" fmla="*/ 2152 w 2285"/>
                <a:gd name="T37" fmla="*/ 0 h 1820"/>
                <a:gd name="T38" fmla="*/ 2193 w 2285"/>
                <a:gd name="T39" fmla="*/ 0 h 1820"/>
                <a:gd name="T40" fmla="*/ 2237 w 2285"/>
                <a:gd name="T41" fmla="*/ 0 h 1820"/>
                <a:gd name="T42" fmla="*/ 2263 w 2285"/>
                <a:gd name="T43" fmla="*/ 0 h 1820"/>
                <a:gd name="T44" fmla="*/ 2284 w 2285"/>
                <a:gd name="T45" fmla="*/ 0 h 1820"/>
                <a:gd name="T46" fmla="*/ 2284 w 2285"/>
                <a:gd name="T47" fmla="*/ 0 h 1820"/>
                <a:gd name="T48" fmla="*/ 2268 w 2285"/>
                <a:gd name="T49" fmla="*/ 0 h 1820"/>
                <a:gd name="T50" fmla="*/ 2244 w 2285"/>
                <a:gd name="T51" fmla="*/ 0 h 1820"/>
                <a:gd name="T52" fmla="*/ 2197 w 2285"/>
                <a:gd name="T53" fmla="*/ 0 h 1820"/>
                <a:gd name="T54" fmla="*/ 2141 w 2285"/>
                <a:gd name="T55" fmla="*/ 0 h 1820"/>
                <a:gd name="T56" fmla="*/ 2054 w 2285"/>
                <a:gd name="T57" fmla="*/ 0 h 1820"/>
                <a:gd name="T58" fmla="*/ 1418 w 2285"/>
                <a:gd name="T59" fmla="*/ 0 h 1820"/>
                <a:gd name="T60" fmla="*/ 1460 w 2285"/>
                <a:gd name="T61" fmla="*/ 0 h 1820"/>
                <a:gd name="T62" fmla="*/ 1486 w 2285"/>
                <a:gd name="T63" fmla="*/ 0 h 1820"/>
                <a:gd name="T64" fmla="*/ 1495 w 2285"/>
                <a:gd name="T65" fmla="*/ 0 h 1820"/>
                <a:gd name="T66" fmla="*/ 1491 w 2285"/>
                <a:gd name="T67" fmla="*/ 0 h 1820"/>
                <a:gd name="T68" fmla="*/ 1470 w 2285"/>
                <a:gd name="T69" fmla="*/ 0 h 1820"/>
                <a:gd name="T70" fmla="*/ 1430 w 2285"/>
                <a:gd name="T71" fmla="*/ 0 h 1820"/>
                <a:gd name="T72" fmla="*/ 1380 w 2285"/>
                <a:gd name="T73" fmla="*/ 0 h 1820"/>
                <a:gd name="T74" fmla="*/ 1331 w 2285"/>
                <a:gd name="T75" fmla="*/ 0 h 1820"/>
                <a:gd name="T76" fmla="*/ 1279 w 2285"/>
                <a:gd name="T77" fmla="*/ 0 h 1820"/>
                <a:gd name="T78" fmla="*/ 1222 w 2285"/>
                <a:gd name="T79" fmla="*/ 0 h 1820"/>
                <a:gd name="T80" fmla="*/ 1163 w 2285"/>
                <a:gd name="T81" fmla="*/ 0 h 1820"/>
                <a:gd name="T82" fmla="*/ 1086 w 2285"/>
                <a:gd name="T83" fmla="*/ 0 h 1820"/>
                <a:gd name="T84" fmla="*/ 1022 w 2285"/>
                <a:gd name="T85" fmla="*/ 0 h 1820"/>
                <a:gd name="T86" fmla="*/ 940 w 2285"/>
                <a:gd name="T87" fmla="*/ 0 h 1820"/>
                <a:gd name="T88" fmla="*/ 873 w 2285"/>
                <a:gd name="T89" fmla="*/ 0 h 1820"/>
                <a:gd name="T90" fmla="*/ 772 w 2285"/>
                <a:gd name="T91" fmla="*/ 0 h 1820"/>
                <a:gd name="T92" fmla="*/ 671 w 2285"/>
                <a:gd name="T93" fmla="*/ 0 h 1820"/>
                <a:gd name="T94" fmla="*/ 643 w 2285"/>
                <a:gd name="T95" fmla="*/ 0 h 1820"/>
                <a:gd name="T96" fmla="*/ 641 w 2285"/>
                <a:gd name="T97" fmla="*/ 0 h 1820"/>
                <a:gd name="T98" fmla="*/ 676 w 2285"/>
                <a:gd name="T99" fmla="*/ 0 h 1820"/>
                <a:gd name="T100" fmla="*/ 779 w 2285"/>
                <a:gd name="T101" fmla="*/ 0 h 1820"/>
                <a:gd name="T102" fmla="*/ 871 w 2285"/>
                <a:gd name="T103" fmla="*/ 0 h 1820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2285"/>
                <a:gd name="T157" fmla="*/ 0 h 1820"/>
                <a:gd name="T158" fmla="*/ 2285 w 2285"/>
                <a:gd name="T159" fmla="*/ 1820 h 1820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2285" h="1820">
                  <a:moveTo>
                    <a:pt x="871" y="239"/>
                  </a:moveTo>
                  <a:lnTo>
                    <a:pt x="902" y="242"/>
                  </a:lnTo>
                  <a:lnTo>
                    <a:pt x="944" y="246"/>
                  </a:lnTo>
                  <a:lnTo>
                    <a:pt x="985" y="253"/>
                  </a:lnTo>
                  <a:lnTo>
                    <a:pt x="1015" y="257"/>
                  </a:lnTo>
                  <a:lnTo>
                    <a:pt x="1050" y="263"/>
                  </a:lnTo>
                  <a:lnTo>
                    <a:pt x="1083" y="270"/>
                  </a:lnTo>
                  <a:lnTo>
                    <a:pt x="1118" y="276"/>
                  </a:lnTo>
                  <a:lnTo>
                    <a:pt x="1149" y="282"/>
                  </a:lnTo>
                  <a:lnTo>
                    <a:pt x="1185" y="290"/>
                  </a:lnTo>
                  <a:lnTo>
                    <a:pt x="1227" y="302"/>
                  </a:lnTo>
                  <a:lnTo>
                    <a:pt x="1264" y="310"/>
                  </a:lnTo>
                  <a:lnTo>
                    <a:pt x="1298" y="320"/>
                  </a:lnTo>
                  <a:lnTo>
                    <a:pt x="1338" y="331"/>
                  </a:lnTo>
                  <a:lnTo>
                    <a:pt x="1376" y="343"/>
                  </a:lnTo>
                  <a:lnTo>
                    <a:pt x="1411" y="354"/>
                  </a:lnTo>
                  <a:lnTo>
                    <a:pt x="1444" y="368"/>
                  </a:lnTo>
                  <a:lnTo>
                    <a:pt x="1474" y="379"/>
                  </a:lnTo>
                  <a:lnTo>
                    <a:pt x="1503" y="392"/>
                  </a:lnTo>
                  <a:lnTo>
                    <a:pt x="1536" y="404"/>
                  </a:lnTo>
                  <a:lnTo>
                    <a:pt x="1573" y="420"/>
                  </a:lnTo>
                  <a:lnTo>
                    <a:pt x="1606" y="436"/>
                  </a:lnTo>
                  <a:lnTo>
                    <a:pt x="1637" y="451"/>
                  </a:lnTo>
                  <a:lnTo>
                    <a:pt x="1667" y="464"/>
                  </a:lnTo>
                  <a:lnTo>
                    <a:pt x="1714" y="490"/>
                  </a:lnTo>
                  <a:lnTo>
                    <a:pt x="1762" y="518"/>
                  </a:lnTo>
                  <a:lnTo>
                    <a:pt x="1800" y="540"/>
                  </a:lnTo>
                  <a:lnTo>
                    <a:pt x="1846" y="572"/>
                  </a:lnTo>
                  <a:lnTo>
                    <a:pt x="1877" y="596"/>
                  </a:lnTo>
                  <a:lnTo>
                    <a:pt x="1912" y="622"/>
                  </a:lnTo>
                  <a:lnTo>
                    <a:pt x="1950" y="652"/>
                  </a:lnTo>
                  <a:lnTo>
                    <a:pt x="1981" y="680"/>
                  </a:lnTo>
                  <a:lnTo>
                    <a:pt x="2012" y="712"/>
                  </a:lnTo>
                  <a:lnTo>
                    <a:pt x="2046" y="743"/>
                  </a:lnTo>
                  <a:lnTo>
                    <a:pt x="2073" y="776"/>
                  </a:lnTo>
                  <a:lnTo>
                    <a:pt x="2101" y="805"/>
                  </a:lnTo>
                  <a:lnTo>
                    <a:pt x="2127" y="840"/>
                  </a:lnTo>
                  <a:lnTo>
                    <a:pt x="2152" y="874"/>
                  </a:lnTo>
                  <a:lnTo>
                    <a:pt x="2172" y="909"/>
                  </a:lnTo>
                  <a:lnTo>
                    <a:pt x="2193" y="948"/>
                  </a:lnTo>
                  <a:lnTo>
                    <a:pt x="2219" y="995"/>
                  </a:lnTo>
                  <a:lnTo>
                    <a:pt x="2237" y="1039"/>
                  </a:lnTo>
                  <a:lnTo>
                    <a:pt x="2254" y="1084"/>
                  </a:lnTo>
                  <a:lnTo>
                    <a:pt x="2263" y="1128"/>
                  </a:lnTo>
                  <a:lnTo>
                    <a:pt x="2275" y="1180"/>
                  </a:lnTo>
                  <a:lnTo>
                    <a:pt x="2284" y="1245"/>
                  </a:lnTo>
                  <a:lnTo>
                    <a:pt x="2285" y="1295"/>
                  </a:lnTo>
                  <a:lnTo>
                    <a:pt x="2284" y="1344"/>
                  </a:lnTo>
                  <a:lnTo>
                    <a:pt x="2277" y="1391"/>
                  </a:lnTo>
                  <a:lnTo>
                    <a:pt x="2268" y="1435"/>
                  </a:lnTo>
                  <a:lnTo>
                    <a:pt x="2259" y="1481"/>
                  </a:lnTo>
                  <a:lnTo>
                    <a:pt x="2244" y="1528"/>
                  </a:lnTo>
                  <a:lnTo>
                    <a:pt x="2223" y="1579"/>
                  </a:lnTo>
                  <a:lnTo>
                    <a:pt x="2197" y="1632"/>
                  </a:lnTo>
                  <a:lnTo>
                    <a:pt x="2171" y="1680"/>
                  </a:lnTo>
                  <a:lnTo>
                    <a:pt x="2141" y="1727"/>
                  </a:lnTo>
                  <a:lnTo>
                    <a:pt x="2098" y="1774"/>
                  </a:lnTo>
                  <a:lnTo>
                    <a:pt x="2054" y="1820"/>
                  </a:lnTo>
                  <a:lnTo>
                    <a:pt x="1382" y="1573"/>
                  </a:lnTo>
                  <a:lnTo>
                    <a:pt x="1418" y="1527"/>
                  </a:lnTo>
                  <a:lnTo>
                    <a:pt x="1443" y="1492"/>
                  </a:lnTo>
                  <a:lnTo>
                    <a:pt x="1460" y="1453"/>
                  </a:lnTo>
                  <a:lnTo>
                    <a:pt x="1476" y="1416"/>
                  </a:lnTo>
                  <a:lnTo>
                    <a:pt x="1486" y="1382"/>
                  </a:lnTo>
                  <a:lnTo>
                    <a:pt x="1489" y="1348"/>
                  </a:lnTo>
                  <a:lnTo>
                    <a:pt x="1495" y="1315"/>
                  </a:lnTo>
                  <a:lnTo>
                    <a:pt x="1495" y="1279"/>
                  </a:lnTo>
                  <a:lnTo>
                    <a:pt x="1491" y="1239"/>
                  </a:lnTo>
                  <a:lnTo>
                    <a:pt x="1482" y="1199"/>
                  </a:lnTo>
                  <a:lnTo>
                    <a:pt x="1470" y="1155"/>
                  </a:lnTo>
                  <a:lnTo>
                    <a:pt x="1455" y="1120"/>
                  </a:lnTo>
                  <a:lnTo>
                    <a:pt x="1430" y="1080"/>
                  </a:lnTo>
                  <a:lnTo>
                    <a:pt x="1408" y="1046"/>
                  </a:lnTo>
                  <a:lnTo>
                    <a:pt x="1380" y="1013"/>
                  </a:lnTo>
                  <a:lnTo>
                    <a:pt x="1356" y="988"/>
                  </a:lnTo>
                  <a:lnTo>
                    <a:pt x="1331" y="967"/>
                  </a:lnTo>
                  <a:lnTo>
                    <a:pt x="1307" y="946"/>
                  </a:lnTo>
                  <a:lnTo>
                    <a:pt x="1279" y="925"/>
                  </a:lnTo>
                  <a:lnTo>
                    <a:pt x="1248" y="903"/>
                  </a:lnTo>
                  <a:lnTo>
                    <a:pt x="1222" y="887"/>
                  </a:lnTo>
                  <a:lnTo>
                    <a:pt x="1192" y="869"/>
                  </a:lnTo>
                  <a:lnTo>
                    <a:pt x="1163" y="852"/>
                  </a:lnTo>
                  <a:lnTo>
                    <a:pt x="1128" y="836"/>
                  </a:lnTo>
                  <a:lnTo>
                    <a:pt x="1086" y="819"/>
                  </a:lnTo>
                  <a:lnTo>
                    <a:pt x="1052" y="804"/>
                  </a:lnTo>
                  <a:lnTo>
                    <a:pt x="1022" y="794"/>
                  </a:lnTo>
                  <a:lnTo>
                    <a:pt x="979" y="777"/>
                  </a:lnTo>
                  <a:lnTo>
                    <a:pt x="940" y="768"/>
                  </a:lnTo>
                  <a:lnTo>
                    <a:pt x="907" y="761"/>
                  </a:lnTo>
                  <a:lnTo>
                    <a:pt x="873" y="753"/>
                  </a:lnTo>
                  <a:lnTo>
                    <a:pt x="820" y="745"/>
                  </a:lnTo>
                  <a:lnTo>
                    <a:pt x="772" y="740"/>
                  </a:lnTo>
                  <a:lnTo>
                    <a:pt x="721" y="736"/>
                  </a:lnTo>
                  <a:lnTo>
                    <a:pt x="671" y="734"/>
                  </a:lnTo>
                  <a:lnTo>
                    <a:pt x="643" y="733"/>
                  </a:lnTo>
                  <a:lnTo>
                    <a:pt x="643" y="999"/>
                  </a:lnTo>
                  <a:lnTo>
                    <a:pt x="0" y="506"/>
                  </a:lnTo>
                  <a:lnTo>
                    <a:pt x="641" y="0"/>
                  </a:lnTo>
                  <a:lnTo>
                    <a:pt x="641" y="228"/>
                  </a:lnTo>
                  <a:lnTo>
                    <a:pt x="676" y="229"/>
                  </a:lnTo>
                  <a:lnTo>
                    <a:pt x="727" y="230"/>
                  </a:lnTo>
                  <a:lnTo>
                    <a:pt x="779" y="232"/>
                  </a:lnTo>
                  <a:lnTo>
                    <a:pt x="829" y="235"/>
                  </a:lnTo>
                  <a:lnTo>
                    <a:pt x="871" y="239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4899" name="Freeform 57"/>
            <p:cNvSpPr>
              <a:spLocks/>
            </p:cNvSpPr>
            <p:nvPr/>
          </p:nvSpPr>
          <p:spPr bwMode="auto">
            <a:xfrm>
              <a:off x="953" y="3262"/>
              <a:ext cx="3033" cy="253"/>
            </a:xfrm>
            <a:custGeom>
              <a:avLst/>
              <a:gdLst>
                <a:gd name="T0" fmla="*/ 1556 w 3033"/>
                <a:gd name="T1" fmla="*/ 0 h 1011"/>
                <a:gd name="T2" fmla="*/ 1639 w 3033"/>
                <a:gd name="T3" fmla="*/ 0 h 1011"/>
                <a:gd name="T4" fmla="*/ 1703 w 3033"/>
                <a:gd name="T5" fmla="*/ 0 h 1011"/>
                <a:gd name="T6" fmla="*/ 1773 w 3033"/>
                <a:gd name="T7" fmla="*/ 0 h 1011"/>
                <a:gd name="T8" fmla="*/ 1839 w 3033"/>
                <a:gd name="T9" fmla="*/ 0 h 1011"/>
                <a:gd name="T10" fmla="*/ 1919 w 3033"/>
                <a:gd name="T11" fmla="*/ 0 h 1011"/>
                <a:gd name="T12" fmla="*/ 1994 w 3033"/>
                <a:gd name="T13" fmla="*/ 0 h 1011"/>
                <a:gd name="T14" fmla="*/ 2067 w 3033"/>
                <a:gd name="T15" fmla="*/ 0 h 1011"/>
                <a:gd name="T16" fmla="*/ 2127 w 3033"/>
                <a:gd name="T17" fmla="*/ 0 h 1011"/>
                <a:gd name="T18" fmla="*/ 2190 w 3033"/>
                <a:gd name="T19" fmla="*/ 0 h 1011"/>
                <a:gd name="T20" fmla="*/ 2259 w 3033"/>
                <a:gd name="T21" fmla="*/ 0 h 1011"/>
                <a:gd name="T22" fmla="*/ 2319 w 3033"/>
                <a:gd name="T23" fmla="*/ 0 h 1011"/>
                <a:gd name="T24" fmla="*/ 2411 w 3033"/>
                <a:gd name="T25" fmla="*/ 0 h 1011"/>
                <a:gd name="T26" fmla="*/ 2499 w 3033"/>
                <a:gd name="T27" fmla="*/ 0 h 1011"/>
                <a:gd name="T28" fmla="*/ 2565 w 3033"/>
                <a:gd name="T29" fmla="*/ 0 h 1011"/>
                <a:gd name="T30" fmla="*/ 2637 w 3033"/>
                <a:gd name="T31" fmla="*/ 0 h 1011"/>
                <a:gd name="T32" fmla="*/ 2706 w 3033"/>
                <a:gd name="T33" fmla="*/ 0 h 1011"/>
                <a:gd name="T34" fmla="*/ 2713 w 3033"/>
                <a:gd name="T35" fmla="*/ 0 h 1011"/>
                <a:gd name="T36" fmla="*/ 2025 w 3033"/>
                <a:gd name="T37" fmla="*/ 0 h 1011"/>
                <a:gd name="T38" fmla="*/ 1964 w 3033"/>
                <a:gd name="T39" fmla="*/ 0 h 1011"/>
                <a:gd name="T40" fmla="*/ 1901 w 3033"/>
                <a:gd name="T41" fmla="*/ 0 h 1011"/>
                <a:gd name="T42" fmla="*/ 1848 w 3033"/>
                <a:gd name="T43" fmla="*/ 0 h 1011"/>
                <a:gd name="T44" fmla="*/ 1782 w 3033"/>
                <a:gd name="T45" fmla="*/ 0 h 1011"/>
                <a:gd name="T46" fmla="*/ 1705 w 3033"/>
                <a:gd name="T47" fmla="*/ 0 h 1011"/>
                <a:gd name="T48" fmla="*/ 1632 w 3033"/>
                <a:gd name="T49" fmla="*/ 0 h 1011"/>
                <a:gd name="T50" fmla="*/ 1561 w 3033"/>
                <a:gd name="T51" fmla="*/ 0 h 1011"/>
                <a:gd name="T52" fmla="*/ 1476 w 3033"/>
                <a:gd name="T53" fmla="*/ 0 h 1011"/>
                <a:gd name="T54" fmla="*/ 1375 w 3033"/>
                <a:gd name="T55" fmla="*/ 0 h 1011"/>
                <a:gd name="T56" fmla="*/ 1203 w 3033"/>
                <a:gd name="T57" fmla="*/ 0 h 1011"/>
                <a:gd name="T58" fmla="*/ 1060 w 3033"/>
                <a:gd name="T59" fmla="*/ 0 h 1011"/>
                <a:gd name="T60" fmla="*/ 913 w 3033"/>
                <a:gd name="T61" fmla="*/ 0 h 1011"/>
                <a:gd name="T62" fmla="*/ 781 w 3033"/>
                <a:gd name="T63" fmla="*/ 0 h 1011"/>
                <a:gd name="T64" fmla="*/ 0 w 3033"/>
                <a:gd name="T65" fmla="*/ 0 h 1011"/>
                <a:gd name="T66" fmla="*/ 72 w 3033"/>
                <a:gd name="T67" fmla="*/ 0 h 1011"/>
                <a:gd name="T68" fmla="*/ 141 w 3033"/>
                <a:gd name="T69" fmla="*/ 0 h 1011"/>
                <a:gd name="T70" fmla="*/ 218 w 3033"/>
                <a:gd name="T71" fmla="*/ 0 h 1011"/>
                <a:gd name="T72" fmla="*/ 294 w 3033"/>
                <a:gd name="T73" fmla="*/ 0 h 1011"/>
                <a:gd name="T74" fmla="*/ 379 w 3033"/>
                <a:gd name="T75" fmla="*/ 0 h 1011"/>
                <a:gd name="T76" fmla="*/ 463 w 3033"/>
                <a:gd name="T77" fmla="*/ 0 h 1011"/>
                <a:gd name="T78" fmla="*/ 541 w 3033"/>
                <a:gd name="T79" fmla="*/ 0 h 1011"/>
                <a:gd name="T80" fmla="*/ 642 w 3033"/>
                <a:gd name="T81" fmla="*/ 0 h 1011"/>
                <a:gd name="T82" fmla="*/ 739 w 3033"/>
                <a:gd name="T83" fmla="*/ 0 h 1011"/>
                <a:gd name="T84" fmla="*/ 826 w 3033"/>
                <a:gd name="T85" fmla="*/ 0 h 1011"/>
                <a:gd name="T86" fmla="*/ 916 w 3033"/>
                <a:gd name="T87" fmla="*/ 0 h 1011"/>
                <a:gd name="T88" fmla="*/ 1020 w 3033"/>
                <a:gd name="T89" fmla="*/ 0 h 1011"/>
                <a:gd name="T90" fmla="*/ 1130 w 3033"/>
                <a:gd name="T91" fmla="*/ 0 h 1011"/>
                <a:gd name="T92" fmla="*/ 1229 w 3033"/>
                <a:gd name="T93" fmla="*/ 0 h 1011"/>
                <a:gd name="T94" fmla="*/ 1331 w 3033"/>
                <a:gd name="T95" fmla="*/ 0 h 1011"/>
                <a:gd name="T96" fmla="*/ 1434 w 3033"/>
                <a:gd name="T97" fmla="*/ 0 h 1011"/>
                <a:gd name="T98" fmla="*/ 1524 w 3033"/>
                <a:gd name="T99" fmla="*/ 0 h 1011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3033"/>
                <a:gd name="T151" fmla="*/ 0 h 1011"/>
                <a:gd name="T152" fmla="*/ 3033 w 3033"/>
                <a:gd name="T153" fmla="*/ 1011 h 1011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3033" h="1011">
                  <a:moveTo>
                    <a:pt x="1524" y="998"/>
                  </a:moveTo>
                  <a:lnTo>
                    <a:pt x="1556" y="995"/>
                  </a:lnTo>
                  <a:lnTo>
                    <a:pt x="1597" y="991"/>
                  </a:lnTo>
                  <a:lnTo>
                    <a:pt x="1639" y="985"/>
                  </a:lnTo>
                  <a:lnTo>
                    <a:pt x="1669" y="981"/>
                  </a:lnTo>
                  <a:lnTo>
                    <a:pt x="1703" y="975"/>
                  </a:lnTo>
                  <a:lnTo>
                    <a:pt x="1738" y="969"/>
                  </a:lnTo>
                  <a:lnTo>
                    <a:pt x="1773" y="963"/>
                  </a:lnTo>
                  <a:lnTo>
                    <a:pt x="1804" y="957"/>
                  </a:lnTo>
                  <a:lnTo>
                    <a:pt x="1839" y="948"/>
                  </a:lnTo>
                  <a:lnTo>
                    <a:pt x="1882" y="938"/>
                  </a:lnTo>
                  <a:lnTo>
                    <a:pt x="1919" y="928"/>
                  </a:lnTo>
                  <a:lnTo>
                    <a:pt x="1954" y="918"/>
                  </a:lnTo>
                  <a:lnTo>
                    <a:pt x="1994" y="907"/>
                  </a:lnTo>
                  <a:lnTo>
                    <a:pt x="2032" y="895"/>
                  </a:lnTo>
                  <a:lnTo>
                    <a:pt x="2067" y="884"/>
                  </a:lnTo>
                  <a:lnTo>
                    <a:pt x="2098" y="871"/>
                  </a:lnTo>
                  <a:lnTo>
                    <a:pt x="2127" y="860"/>
                  </a:lnTo>
                  <a:lnTo>
                    <a:pt x="2157" y="847"/>
                  </a:lnTo>
                  <a:lnTo>
                    <a:pt x="2190" y="834"/>
                  </a:lnTo>
                  <a:lnTo>
                    <a:pt x="2226" y="819"/>
                  </a:lnTo>
                  <a:lnTo>
                    <a:pt x="2259" y="804"/>
                  </a:lnTo>
                  <a:lnTo>
                    <a:pt x="2291" y="788"/>
                  </a:lnTo>
                  <a:lnTo>
                    <a:pt x="2319" y="775"/>
                  </a:lnTo>
                  <a:lnTo>
                    <a:pt x="2367" y="751"/>
                  </a:lnTo>
                  <a:lnTo>
                    <a:pt x="2411" y="727"/>
                  </a:lnTo>
                  <a:lnTo>
                    <a:pt x="2454" y="699"/>
                  </a:lnTo>
                  <a:lnTo>
                    <a:pt x="2499" y="667"/>
                  </a:lnTo>
                  <a:lnTo>
                    <a:pt x="2531" y="644"/>
                  </a:lnTo>
                  <a:lnTo>
                    <a:pt x="2565" y="617"/>
                  </a:lnTo>
                  <a:lnTo>
                    <a:pt x="2604" y="589"/>
                  </a:lnTo>
                  <a:lnTo>
                    <a:pt x="2637" y="560"/>
                  </a:lnTo>
                  <a:lnTo>
                    <a:pt x="2668" y="529"/>
                  </a:lnTo>
                  <a:lnTo>
                    <a:pt x="2706" y="494"/>
                  </a:lnTo>
                  <a:lnTo>
                    <a:pt x="3033" y="615"/>
                  </a:lnTo>
                  <a:lnTo>
                    <a:pt x="2713" y="0"/>
                  </a:lnTo>
                  <a:lnTo>
                    <a:pt x="1676" y="116"/>
                  </a:lnTo>
                  <a:lnTo>
                    <a:pt x="2025" y="242"/>
                  </a:lnTo>
                  <a:lnTo>
                    <a:pt x="1995" y="268"/>
                  </a:lnTo>
                  <a:lnTo>
                    <a:pt x="1964" y="292"/>
                  </a:lnTo>
                  <a:lnTo>
                    <a:pt x="1933" y="315"/>
                  </a:lnTo>
                  <a:lnTo>
                    <a:pt x="1901" y="337"/>
                  </a:lnTo>
                  <a:lnTo>
                    <a:pt x="1875" y="353"/>
                  </a:lnTo>
                  <a:lnTo>
                    <a:pt x="1848" y="372"/>
                  </a:lnTo>
                  <a:lnTo>
                    <a:pt x="1816" y="387"/>
                  </a:lnTo>
                  <a:lnTo>
                    <a:pt x="1782" y="404"/>
                  </a:lnTo>
                  <a:lnTo>
                    <a:pt x="1740" y="421"/>
                  </a:lnTo>
                  <a:lnTo>
                    <a:pt x="1705" y="436"/>
                  </a:lnTo>
                  <a:lnTo>
                    <a:pt x="1676" y="447"/>
                  </a:lnTo>
                  <a:lnTo>
                    <a:pt x="1632" y="462"/>
                  </a:lnTo>
                  <a:lnTo>
                    <a:pt x="1594" y="472"/>
                  </a:lnTo>
                  <a:lnTo>
                    <a:pt x="1561" y="479"/>
                  </a:lnTo>
                  <a:lnTo>
                    <a:pt x="1526" y="486"/>
                  </a:lnTo>
                  <a:lnTo>
                    <a:pt x="1476" y="495"/>
                  </a:lnTo>
                  <a:lnTo>
                    <a:pt x="1425" y="500"/>
                  </a:lnTo>
                  <a:lnTo>
                    <a:pt x="1375" y="503"/>
                  </a:lnTo>
                  <a:lnTo>
                    <a:pt x="1300" y="505"/>
                  </a:lnTo>
                  <a:lnTo>
                    <a:pt x="1203" y="506"/>
                  </a:lnTo>
                  <a:lnTo>
                    <a:pt x="1128" y="500"/>
                  </a:lnTo>
                  <a:lnTo>
                    <a:pt x="1060" y="490"/>
                  </a:lnTo>
                  <a:lnTo>
                    <a:pt x="982" y="475"/>
                  </a:lnTo>
                  <a:lnTo>
                    <a:pt x="913" y="457"/>
                  </a:lnTo>
                  <a:lnTo>
                    <a:pt x="843" y="435"/>
                  </a:lnTo>
                  <a:lnTo>
                    <a:pt x="781" y="409"/>
                  </a:lnTo>
                  <a:lnTo>
                    <a:pt x="720" y="375"/>
                  </a:lnTo>
                  <a:lnTo>
                    <a:pt x="0" y="638"/>
                  </a:lnTo>
                  <a:lnTo>
                    <a:pt x="30" y="660"/>
                  </a:lnTo>
                  <a:lnTo>
                    <a:pt x="72" y="686"/>
                  </a:lnTo>
                  <a:lnTo>
                    <a:pt x="106" y="708"/>
                  </a:lnTo>
                  <a:lnTo>
                    <a:pt x="141" y="729"/>
                  </a:lnTo>
                  <a:lnTo>
                    <a:pt x="176" y="750"/>
                  </a:lnTo>
                  <a:lnTo>
                    <a:pt x="218" y="772"/>
                  </a:lnTo>
                  <a:lnTo>
                    <a:pt x="256" y="790"/>
                  </a:lnTo>
                  <a:lnTo>
                    <a:pt x="294" y="808"/>
                  </a:lnTo>
                  <a:lnTo>
                    <a:pt x="337" y="826"/>
                  </a:lnTo>
                  <a:lnTo>
                    <a:pt x="379" y="844"/>
                  </a:lnTo>
                  <a:lnTo>
                    <a:pt x="423" y="862"/>
                  </a:lnTo>
                  <a:lnTo>
                    <a:pt x="463" y="876"/>
                  </a:lnTo>
                  <a:lnTo>
                    <a:pt x="503" y="891"/>
                  </a:lnTo>
                  <a:lnTo>
                    <a:pt x="541" y="903"/>
                  </a:lnTo>
                  <a:lnTo>
                    <a:pt x="593" y="918"/>
                  </a:lnTo>
                  <a:lnTo>
                    <a:pt x="642" y="931"/>
                  </a:lnTo>
                  <a:lnTo>
                    <a:pt x="697" y="945"/>
                  </a:lnTo>
                  <a:lnTo>
                    <a:pt x="739" y="954"/>
                  </a:lnTo>
                  <a:lnTo>
                    <a:pt x="779" y="964"/>
                  </a:lnTo>
                  <a:lnTo>
                    <a:pt x="826" y="973"/>
                  </a:lnTo>
                  <a:lnTo>
                    <a:pt x="871" y="981"/>
                  </a:lnTo>
                  <a:lnTo>
                    <a:pt x="916" y="987"/>
                  </a:lnTo>
                  <a:lnTo>
                    <a:pt x="968" y="994"/>
                  </a:lnTo>
                  <a:lnTo>
                    <a:pt x="1020" y="1000"/>
                  </a:lnTo>
                  <a:lnTo>
                    <a:pt x="1074" y="1004"/>
                  </a:lnTo>
                  <a:lnTo>
                    <a:pt x="1130" y="1007"/>
                  </a:lnTo>
                  <a:lnTo>
                    <a:pt x="1172" y="1008"/>
                  </a:lnTo>
                  <a:lnTo>
                    <a:pt x="1229" y="1011"/>
                  </a:lnTo>
                  <a:lnTo>
                    <a:pt x="1286" y="1011"/>
                  </a:lnTo>
                  <a:lnTo>
                    <a:pt x="1331" y="1009"/>
                  </a:lnTo>
                  <a:lnTo>
                    <a:pt x="1380" y="1008"/>
                  </a:lnTo>
                  <a:lnTo>
                    <a:pt x="1434" y="1006"/>
                  </a:lnTo>
                  <a:lnTo>
                    <a:pt x="1483" y="1002"/>
                  </a:lnTo>
                  <a:lnTo>
                    <a:pt x="1524" y="998"/>
                  </a:lnTo>
                  <a:close/>
                </a:path>
              </a:pathLst>
            </a:custGeom>
            <a:solidFill>
              <a:srgbClr val="C0C0C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4900" name="Freeform 58"/>
            <p:cNvSpPr>
              <a:spLocks/>
            </p:cNvSpPr>
            <p:nvPr/>
          </p:nvSpPr>
          <p:spPr bwMode="auto">
            <a:xfrm>
              <a:off x="430" y="2989"/>
              <a:ext cx="1538" cy="450"/>
            </a:xfrm>
            <a:custGeom>
              <a:avLst/>
              <a:gdLst>
                <a:gd name="T0" fmla="*/ 1505 w 1538"/>
                <a:gd name="T1" fmla="*/ 0 h 1803"/>
                <a:gd name="T2" fmla="*/ 1427 w 1538"/>
                <a:gd name="T3" fmla="*/ 0 h 1803"/>
                <a:gd name="T4" fmla="*/ 1359 w 1538"/>
                <a:gd name="T5" fmla="*/ 0 h 1803"/>
                <a:gd name="T6" fmla="*/ 1291 w 1538"/>
                <a:gd name="T7" fmla="*/ 0 h 1803"/>
                <a:gd name="T8" fmla="*/ 1224 w 1538"/>
                <a:gd name="T9" fmla="*/ 0 h 1803"/>
                <a:gd name="T10" fmla="*/ 1147 w 1538"/>
                <a:gd name="T11" fmla="*/ 0 h 1803"/>
                <a:gd name="T12" fmla="*/ 1072 w 1538"/>
                <a:gd name="T13" fmla="*/ 0 h 1803"/>
                <a:gd name="T14" fmla="*/ 999 w 1538"/>
                <a:gd name="T15" fmla="*/ 0 h 1803"/>
                <a:gd name="T16" fmla="*/ 937 w 1538"/>
                <a:gd name="T17" fmla="*/ 0 h 1803"/>
                <a:gd name="T18" fmla="*/ 874 w 1538"/>
                <a:gd name="T19" fmla="*/ 0 h 1803"/>
                <a:gd name="T20" fmla="*/ 805 w 1538"/>
                <a:gd name="T21" fmla="*/ 0 h 1803"/>
                <a:gd name="T22" fmla="*/ 744 w 1538"/>
                <a:gd name="T23" fmla="*/ 0 h 1803"/>
                <a:gd name="T24" fmla="*/ 647 w 1538"/>
                <a:gd name="T25" fmla="*/ 0 h 1803"/>
                <a:gd name="T26" fmla="*/ 563 w 1538"/>
                <a:gd name="T27" fmla="*/ 0 h 1803"/>
                <a:gd name="T28" fmla="*/ 497 w 1538"/>
                <a:gd name="T29" fmla="*/ 0 h 1803"/>
                <a:gd name="T30" fmla="*/ 428 w 1538"/>
                <a:gd name="T31" fmla="*/ 0 h 1803"/>
                <a:gd name="T32" fmla="*/ 365 w 1538"/>
                <a:gd name="T33" fmla="*/ 0 h 1803"/>
                <a:gd name="T34" fmla="*/ 308 w 1538"/>
                <a:gd name="T35" fmla="*/ 0 h 1803"/>
                <a:gd name="T36" fmla="*/ 259 w 1538"/>
                <a:gd name="T37" fmla="*/ 0 h 1803"/>
                <a:gd name="T38" fmla="*/ 217 w 1538"/>
                <a:gd name="T39" fmla="*/ 0 h 1803"/>
                <a:gd name="T40" fmla="*/ 174 w 1538"/>
                <a:gd name="T41" fmla="*/ 0 h 1803"/>
                <a:gd name="T42" fmla="*/ 148 w 1538"/>
                <a:gd name="T43" fmla="*/ 0 h 1803"/>
                <a:gd name="T44" fmla="*/ 127 w 1538"/>
                <a:gd name="T45" fmla="*/ 0 h 1803"/>
                <a:gd name="T46" fmla="*/ 127 w 1538"/>
                <a:gd name="T47" fmla="*/ 0 h 1803"/>
                <a:gd name="T48" fmla="*/ 143 w 1538"/>
                <a:gd name="T49" fmla="*/ 0 h 1803"/>
                <a:gd name="T50" fmla="*/ 167 w 1538"/>
                <a:gd name="T51" fmla="*/ 0 h 1803"/>
                <a:gd name="T52" fmla="*/ 214 w 1538"/>
                <a:gd name="T53" fmla="*/ 0 h 1803"/>
                <a:gd name="T54" fmla="*/ 270 w 1538"/>
                <a:gd name="T55" fmla="*/ 0 h 1803"/>
                <a:gd name="T56" fmla="*/ 346 w 1538"/>
                <a:gd name="T57" fmla="*/ 0 h 1803"/>
                <a:gd name="T58" fmla="*/ 1055 w 1538"/>
                <a:gd name="T59" fmla="*/ 0 h 1803"/>
                <a:gd name="T60" fmla="*/ 1038 w 1538"/>
                <a:gd name="T61" fmla="*/ 0 h 1803"/>
                <a:gd name="T62" fmla="*/ 973 w 1538"/>
                <a:gd name="T63" fmla="*/ 0 h 1803"/>
                <a:gd name="T64" fmla="*/ 935 w 1538"/>
                <a:gd name="T65" fmla="*/ 0 h 1803"/>
                <a:gd name="T66" fmla="*/ 921 w 1538"/>
                <a:gd name="T67" fmla="*/ 0 h 1803"/>
                <a:gd name="T68" fmla="*/ 916 w 1538"/>
                <a:gd name="T69" fmla="*/ 0 h 1803"/>
                <a:gd name="T70" fmla="*/ 926 w 1538"/>
                <a:gd name="T71" fmla="*/ 0 h 1803"/>
                <a:gd name="T72" fmla="*/ 956 w 1538"/>
                <a:gd name="T73" fmla="*/ 0 h 1803"/>
                <a:gd name="T74" fmla="*/ 1001 w 1538"/>
                <a:gd name="T75" fmla="*/ 0 h 1803"/>
                <a:gd name="T76" fmla="*/ 1055 w 1538"/>
                <a:gd name="T77" fmla="*/ 0 h 1803"/>
                <a:gd name="T78" fmla="*/ 1104 w 1538"/>
                <a:gd name="T79" fmla="*/ 0 h 1803"/>
                <a:gd name="T80" fmla="*/ 1161 w 1538"/>
                <a:gd name="T81" fmla="*/ 0 h 1803"/>
                <a:gd name="T82" fmla="*/ 1217 w 1538"/>
                <a:gd name="T83" fmla="*/ 0 h 1803"/>
                <a:gd name="T84" fmla="*/ 1281 w 1538"/>
                <a:gd name="T85" fmla="*/ 0 h 1803"/>
                <a:gd name="T86" fmla="*/ 1357 w 1538"/>
                <a:gd name="T87" fmla="*/ 0 h 1803"/>
                <a:gd name="T88" fmla="*/ 1430 w 1538"/>
                <a:gd name="T89" fmla="*/ 0 h 1803"/>
                <a:gd name="T90" fmla="*/ 1538 w 1538"/>
                <a:gd name="T91" fmla="*/ 0 h 1803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538"/>
                <a:gd name="T139" fmla="*/ 0 h 1803"/>
                <a:gd name="T140" fmla="*/ 1538 w 1538"/>
                <a:gd name="T141" fmla="*/ 1803 h 1803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538" h="1803">
                  <a:moveTo>
                    <a:pt x="1538" y="0"/>
                  </a:moveTo>
                  <a:lnTo>
                    <a:pt x="1505" y="4"/>
                  </a:lnTo>
                  <a:lnTo>
                    <a:pt x="1472" y="7"/>
                  </a:lnTo>
                  <a:lnTo>
                    <a:pt x="1427" y="13"/>
                  </a:lnTo>
                  <a:lnTo>
                    <a:pt x="1394" y="18"/>
                  </a:lnTo>
                  <a:lnTo>
                    <a:pt x="1359" y="24"/>
                  </a:lnTo>
                  <a:lnTo>
                    <a:pt x="1326" y="31"/>
                  </a:lnTo>
                  <a:lnTo>
                    <a:pt x="1291" y="37"/>
                  </a:lnTo>
                  <a:lnTo>
                    <a:pt x="1258" y="43"/>
                  </a:lnTo>
                  <a:lnTo>
                    <a:pt x="1224" y="52"/>
                  </a:lnTo>
                  <a:lnTo>
                    <a:pt x="1182" y="62"/>
                  </a:lnTo>
                  <a:lnTo>
                    <a:pt x="1147" y="72"/>
                  </a:lnTo>
                  <a:lnTo>
                    <a:pt x="1111" y="82"/>
                  </a:lnTo>
                  <a:lnTo>
                    <a:pt x="1072" y="93"/>
                  </a:lnTo>
                  <a:lnTo>
                    <a:pt x="1034" y="105"/>
                  </a:lnTo>
                  <a:lnTo>
                    <a:pt x="999" y="116"/>
                  </a:lnTo>
                  <a:lnTo>
                    <a:pt x="966" y="129"/>
                  </a:lnTo>
                  <a:lnTo>
                    <a:pt x="937" y="140"/>
                  </a:lnTo>
                  <a:lnTo>
                    <a:pt x="907" y="153"/>
                  </a:lnTo>
                  <a:lnTo>
                    <a:pt x="874" y="165"/>
                  </a:lnTo>
                  <a:lnTo>
                    <a:pt x="838" y="181"/>
                  </a:lnTo>
                  <a:lnTo>
                    <a:pt x="805" y="197"/>
                  </a:lnTo>
                  <a:lnTo>
                    <a:pt x="774" y="213"/>
                  </a:lnTo>
                  <a:lnTo>
                    <a:pt x="744" y="226"/>
                  </a:lnTo>
                  <a:lnTo>
                    <a:pt x="695" y="251"/>
                  </a:lnTo>
                  <a:lnTo>
                    <a:pt x="647" y="281"/>
                  </a:lnTo>
                  <a:lnTo>
                    <a:pt x="608" y="303"/>
                  </a:lnTo>
                  <a:lnTo>
                    <a:pt x="563" y="335"/>
                  </a:lnTo>
                  <a:lnTo>
                    <a:pt x="532" y="358"/>
                  </a:lnTo>
                  <a:lnTo>
                    <a:pt x="497" y="385"/>
                  </a:lnTo>
                  <a:lnTo>
                    <a:pt x="459" y="414"/>
                  </a:lnTo>
                  <a:lnTo>
                    <a:pt x="428" y="442"/>
                  </a:lnTo>
                  <a:lnTo>
                    <a:pt x="396" y="474"/>
                  </a:lnTo>
                  <a:lnTo>
                    <a:pt x="365" y="505"/>
                  </a:lnTo>
                  <a:lnTo>
                    <a:pt x="334" y="538"/>
                  </a:lnTo>
                  <a:lnTo>
                    <a:pt x="308" y="566"/>
                  </a:lnTo>
                  <a:lnTo>
                    <a:pt x="284" y="601"/>
                  </a:lnTo>
                  <a:lnTo>
                    <a:pt x="259" y="636"/>
                  </a:lnTo>
                  <a:lnTo>
                    <a:pt x="238" y="671"/>
                  </a:lnTo>
                  <a:lnTo>
                    <a:pt x="217" y="709"/>
                  </a:lnTo>
                  <a:lnTo>
                    <a:pt x="191" y="757"/>
                  </a:lnTo>
                  <a:lnTo>
                    <a:pt x="174" y="801"/>
                  </a:lnTo>
                  <a:lnTo>
                    <a:pt x="157" y="846"/>
                  </a:lnTo>
                  <a:lnTo>
                    <a:pt x="148" y="890"/>
                  </a:lnTo>
                  <a:lnTo>
                    <a:pt x="136" y="942"/>
                  </a:lnTo>
                  <a:lnTo>
                    <a:pt x="127" y="1006"/>
                  </a:lnTo>
                  <a:lnTo>
                    <a:pt x="125" y="1056"/>
                  </a:lnTo>
                  <a:lnTo>
                    <a:pt x="127" y="1106"/>
                  </a:lnTo>
                  <a:lnTo>
                    <a:pt x="134" y="1153"/>
                  </a:lnTo>
                  <a:lnTo>
                    <a:pt x="143" y="1197"/>
                  </a:lnTo>
                  <a:lnTo>
                    <a:pt x="151" y="1243"/>
                  </a:lnTo>
                  <a:lnTo>
                    <a:pt x="167" y="1291"/>
                  </a:lnTo>
                  <a:lnTo>
                    <a:pt x="188" y="1341"/>
                  </a:lnTo>
                  <a:lnTo>
                    <a:pt x="214" y="1393"/>
                  </a:lnTo>
                  <a:lnTo>
                    <a:pt x="240" y="1442"/>
                  </a:lnTo>
                  <a:lnTo>
                    <a:pt x="270" y="1489"/>
                  </a:lnTo>
                  <a:lnTo>
                    <a:pt x="304" y="1535"/>
                  </a:lnTo>
                  <a:lnTo>
                    <a:pt x="346" y="1579"/>
                  </a:lnTo>
                  <a:lnTo>
                    <a:pt x="0" y="1704"/>
                  </a:lnTo>
                  <a:lnTo>
                    <a:pt x="1055" y="1803"/>
                  </a:lnTo>
                  <a:lnTo>
                    <a:pt x="1443" y="1188"/>
                  </a:lnTo>
                  <a:lnTo>
                    <a:pt x="1038" y="1326"/>
                  </a:lnTo>
                  <a:lnTo>
                    <a:pt x="998" y="1286"/>
                  </a:lnTo>
                  <a:lnTo>
                    <a:pt x="973" y="1251"/>
                  </a:lnTo>
                  <a:lnTo>
                    <a:pt x="951" y="1215"/>
                  </a:lnTo>
                  <a:lnTo>
                    <a:pt x="935" y="1178"/>
                  </a:lnTo>
                  <a:lnTo>
                    <a:pt x="925" y="1143"/>
                  </a:lnTo>
                  <a:lnTo>
                    <a:pt x="921" y="1109"/>
                  </a:lnTo>
                  <a:lnTo>
                    <a:pt x="916" y="1075"/>
                  </a:lnTo>
                  <a:lnTo>
                    <a:pt x="916" y="1041"/>
                  </a:lnTo>
                  <a:lnTo>
                    <a:pt x="920" y="1000"/>
                  </a:lnTo>
                  <a:lnTo>
                    <a:pt x="926" y="960"/>
                  </a:lnTo>
                  <a:lnTo>
                    <a:pt x="940" y="916"/>
                  </a:lnTo>
                  <a:lnTo>
                    <a:pt x="956" y="881"/>
                  </a:lnTo>
                  <a:lnTo>
                    <a:pt x="980" y="842"/>
                  </a:lnTo>
                  <a:lnTo>
                    <a:pt x="1001" y="807"/>
                  </a:lnTo>
                  <a:lnTo>
                    <a:pt x="1031" y="774"/>
                  </a:lnTo>
                  <a:lnTo>
                    <a:pt x="1055" y="749"/>
                  </a:lnTo>
                  <a:lnTo>
                    <a:pt x="1079" y="728"/>
                  </a:lnTo>
                  <a:lnTo>
                    <a:pt x="1104" y="707"/>
                  </a:lnTo>
                  <a:lnTo>
                    <a:pt x="1132" y="686"/>
                  </a:lnTo>
                  <a:lnTo>
                    <a:pt x="1161" y="664"/>
                  </a:lnTo>
                  <a:lnTo>
                    <a:pt x="1187" y="649"/>
                  </a:lnTo>
                  <a:lnTo>
                    <a:pt x="1217" y="629"/>
                  </a:lnTo>
                  <a:lnTo>
                    <a:pt x="1246" y="614"/>
                  </a:lnTo>
                  <a:lnTo>
                    <a:pt x="1281" y="597"/>
                  </a:lnTo>
                  <a:lnTo>
                    <a:pt x="1323" y="579"/>
                  </a:lnTo>
                  <a:lnTo>
                    <a:pt x="1357" y="565"/>
                  </a:lnTo>
                  <a:lnTo>
                    <a:pt x="1387" y="554"/>
                  </a:lnTo>
                  <a:lnTo>
                    <a:pt x="1430" y="539"/>
                  </a:lnTo>
                  <a:lnTo>
                    <a:pt x="1472" y="528"/>
                  </a:lnTo>
                  <a:lnTo>
                    <a:pt x="1538" y="516"/>
                  </a:lnTo>
                  <a:lnTo>
                    <a:pt x="1538" y="0"/>
                  </a:lnTo>
                  <a:close/>
                </a:path>
              </a:pathLst>
            </a:custGeom>
            <a:solidFill>
              <a:srgbClr val="EAEAE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4901" name="Freeform 59"/>
            <p:cNvSpPr>
              <a:spLocks/>
            </p:cNvSpPr>
            <p:nvPr/>
          </p:nvSpPr>
          <p:spPr bwMode="auto">
            <a:xfrm>
              <a:off x="1617" y="2927"/>
              <a:ext cx="2285" cy="408"/>
            </a:xfrm>
            <a:custGeom>
              <a:avLst/>
              <a:gdLst>
                <a:gd name="T0" fmla="*/ 902 w 2285"/>
                <a:gd name="T1" fmla="*/ 0 h 1632"/>
                <a:gd name="T2" fmla="*/ 985 w 2285"/>
                <a:gd name="T3" fmla="*/ 0 h 1632"/>
                <a:gd name="T4" fmla="*/ 1050 w 2285"/>
                <a:gd name="T5" fmla="*/ 0 h 1632"/>
                <a:gd name="T6" fmla="*/ 1118 w 2285"/>
                <a:gd name="T7" fmla="*/ 0 h 1632"/>
                <a:gd name="T8" fmla="*/ 1185 w 2285"/>
                <a:gd name="T9" fmla="*/ 0 h 1632"/>
                <a:gd name="T10" fmla="*/ 1264 w 2285"/>
                <a:gd name="T11" fmla="*/ 0 h 1632"/>
                <a:gd name="T12" fmla="*/ 1338 w 2285"/>
                <a:gd name="T13" fmla="*/ 0 h 1632"/>
                <a:gd name="T14" fmla="*/ 1411 w 2285"/>
                <a:gd name="T15" fmla="*/ 0 h 1632"/>
                <a:gd name="T16" fmla="*/ 1474 w 2285"/>
                <a:gd name="T17" fmla="*/ 0 h 1632"/>
                <a:gd name="T18" fmla="*/ 1536 w 2285"/>
                <a:gd name="T19" fmla="*/ 0 h 1632"/>
                <a:gd name="T20" fmla="*/ 1606 w 2285"/>
                <a:gd name="T21" fmla="*/ 0 h 1632"/>
                <a:gd name="T22" fmla="*/ 1667 w 2285"/>
                <a:gd name="T23" fmla="*/ 0 h 1632"/>
                <a:gd name="T24" fmla="*/ 1762 w 2285"/>
                <a:gd name="T25" fmla="*/ 0 h 1632"/>
                <a:gd name="T26" fmla="*/ 1846 w 2285"/>
                <a:gd name="T27" fmla="*/ 0 h 1632"/>
                <a:gd name="T28" fmla="*/ 1912 w 2285"/>
                <a:gd name="T29" fmla="*/ 0 h 1632"/>
                <a:gd name="T30" fmla="*/ 1981 w 2285"/>
                <a:gd name="T31" fmla="*/ 0 h 1632"/>
                <a:gd name="T32" fmla="*/ 2046 w 2285"/>
                <a:gd name="T33" fmla="*/ 0 h 1632"/>
                <a:gd name="T34" fmla="*/ 2101 w 2285"/>
                <a:gd name="T35" fmla="*/ 0 h 1632"/>
                <a:gd name="T36" fmla="*/ 2152 w 2285"/>
                <a:gd name="T37" fmla="*/ 0 h 1632"/>
                <a:gd name="T38" fmla="*/ 2193 w 2285"/>
                <a:gd name="T39" fmla="*/ 0 h 1632"/>
                <a:gd name="T40" fmla="*/ 2237 w 2285"/>
                <a:gd name="T41" fmla="*/ 0 h 1632"/>
                <a:gd name="T42" fmla="*/ 2263 w 2285"/>
                <a:gd name="T43" fmla="*/ 0 h 1632"/>
                <a:gd name="T44" fmla="*/ 2284 w 2285"/>
                <a:gd name="T45" fmla="*/ 0 h 1632"/>
                <a:gd name="T46" fmla="*/ 2284 w 2285"/>
                <a:gd name="T47" fmla="*/ 0 h 1632"/>
                <a:gd name="T48" fmla="*/ 2268 w 2285"/>
                <a:gd name="T49" fmla="*/ 0 h 1632"/>
                <a:gd name="T50" fmla="*/ 2244 w 2285"/>
                <a:gd name="T51" fmla="*/ 0 h 1632"/>
                <a:gd name="T52" fmla="*/ 2197 w 2285"/>
                <a:gd name="T53" fmla="*/ 0 h 1632"/>
                <a:gd name="T54" fmla="*/ 1477 w 2285"/>
                <a:gd name="T55" fmla="*/ 0 h 1632"/>
                <a:gd name="T56" fmla="*/ 1495 w 2285"/>
                <a:gd name="T57" fmla="*/ 0 h 1632"/>
                <a:gd name="T58" fmla="*/ 1491 w 2285"/>
                <a:gd name="T59" fmla="*/ 0 h 1632"/>
                <a:gd name="T60" fmla="*/ 1470 w 2285"/>
                <a:gd name="T61" fmla="*/ 0 h 1632"/>
                <a:gd name="T62" fmla="*/ 1430 w 2285"/>
                <a:gd name="T63" fmla="*/ 0 h 1632"/>
                <a:gd name="T64" fmla="*/ 1380 w 2285"/>
                <a:gd name="T65" fmla="*/ 0 h 1632"/>
                <a:gd name="T66" fmla="*/ 1331 w 2285"/>
                <a:gd name="T67" fmla="*/ 0 h 1632"/>
                <a:gd name="T68" fmla="*/ 1279 w 2285"/>
                <a:gd name="T69" fmla="*/ 0 h 1632"/>
                <a:gd name="T70" fmla="*/ 1222 w 2285"/>
                <a:gd name="T71" fmla="*/ 0 h 1632"/>
                <a:gd name="T72" fmla="*/ 1163 w 2285"/>
                <a:gd name="T73" fmla="*/ 0 h 1632"/>
                <a:gd name="T74" fmla="*/ 1086 w 2285"/>
                <a:gd name="T75" fmla="*/ 0 h 1632"/>
                <a:gd name="T76" fmla="*/ 1022 w 2285"/>
                <a:gd name="T77" fmla="*/ 0 h 1632"/>
                <a:gd name="T78" fmla="*/ 940 w 2285"/>
                <a:gd name="T79" fmla="*/ 0 h 1632"/>
                <a:gd name="T80" fmla="*/ 873 w 2285"/>
                <a:gd name="T81" fmla="*/ 0 h 1632"/>
                <a:gd name="T82" fmla="*/ 772 w 2285"/>
                <a:gd name="T83" fmla="*/ 0 h 1632"/>
                <a:gd name="T84" fmla="*/ 671 w 2285"/>
                <a:gd name="T85" fmla="*/ 0 h 1632"/>
                <a:gd name="T86" fmla="*/ 643 w 2285"/>
                <a:gd name="T87" fmla="*/ 0 h 1632"/>
                <a:gd name="T88" fmla="*/ 641 w 2285"/>
                <a:gd name="T89" fmla="*/ 0 h 1632"/>
                <a:gd name="T90" fmla="*/ 676 w 2285"/>
                <a:gd name="T91" fmla="*/ 0 h 1632"/>
                <a:gd name="T92" fmla="*/ 779 w 2285"/>
                <a:gd name="T93" fmla="*/ 0 h 1632"/>
                <a:gd name="T94" fmla="*/ 871 w 2285"/>
                <a:gd name="T95" fmla="*/ 0 h 1632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2285"/>
                <a:gd name="T145" fmla="*/ 0 h 1632"/>
                <a:gd name="T146" fmla="*/ 2285 w 2285"/>
                <a:gd name="T147" fmla="*/ 1632 h 1632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2285" h="1632">
                  <a:moveTo>
                    <a:pt x="871" y="239"/>
                  </a:moveTo>
                  <a:lnTo>
                    <a:pt x="902" y="242"/>
                  </a:lnTo>
                  <a:lnTo>
                    <a:pt x="944" y="246"/>
                  </a:lnTo>
                  <a:lnTo>
                    <a:pt x="985" y="253"/>
                  </a:lnTo>
                  <a:lnTo>
                    <a:pt x="1015" y="257"/>
                  </a:lnTo>
                  <a:lnTo>
                    <a:pt x="1050" y="263"/>
                  </a:lnTo>
                  <a:lnTo>
                    <a:pt x="1083" y="270"/>
                  </a:lnTo>
                  <a:lnTo>
                    <a:pt x="1118" y="276"/>
                  </a:lnTo>
                  <a:lnTo>
                    <a:pt x="1149" y="282"/>
                  </a:lnTo>
                  <a:lnTo>
                    <a:pt x="1185" y="290"/>
                  </a:lnTo>
                  <a:lnTo>
                    <a:pt x="1227" y="302"/>
                  </a:lnTo>
                  <a:lnTo>
                    <a:pt x="1264" y="310"/>
                  </a:lnTo>
                  <a:lnTo>
                    <a:pt x="1298" y="320"/>
                  </a:lnTo>
                  <a:lnTo>
                    <a:pt x="1338" y="331"/>
                  </a:lnTo>
                  <a:lnTo>
                    <a:pt x="1376" y="343"/>
                  </a:lnTo>
                  <a:lnTo>
                    <a:pt x="1411" y="354"/>
                  </a:lnTo>
                  <a:lnTo>
                    <a:pt x="1444" y="368"/>
                  </a:lnTo>
                  <a:lnTo>
                    <a:pt x="1474" y="379"/>
                  </a:lnTo>
                  <a:lnTo>
                    <a:pt x="1503" y="392"/>
                  </a:lnTo>
                  <a:lnTo>
                    <a:pt x="1536" y="404"/>
                  </a:lnTo>
                  <a:lnTo>
                    <a:pt x="1573" y="419"/>
                  </a:lnTo>
                  <a:lnTo>
                    <a:pt x="1606" y="435"/>
                  </a:lnTo>
                  <a:lnTo>
                    <a:pt x="1637" y="450"/>
                  </a:lnTo>
                  <a:lnTo>
                    <a:pt x="1667" y="464"/>
                  </a:lnTo>
                  <a:lnTo>
                    <a:pt x="1714" y="490"/>
                  </a:lnTo>
                  <a:lnTo>
                    <a:pt x="1762" y="518"/>
                  </a:lnTo>
                  <a:lnTo>
                    <a:pt x="1800" y="540"/>
                  </a:lnTo>
                  <a:lnTo>
                    <a:pt x="1846" y="572"/>
                  </a:lnTo>
                  <a:lnTo>
                    <a:pt x="1877" y="596"/>
                  </a:lnTo>
                  <a:lnTo>
                    <a:pt x="1912" y="622"/>
                  </a:lnTo>
                  <a:lnTo>
                    <a:pt x="1950" y="652"/>
                  </a:lnTo>
                  <a:lnTo>
                    <a:pt x="1981" y="680"/>
                  </a:lnTo>
                  <a:lnTo>
                    <a:pt x="2012" y="712"/>
                  </a:lnTo>
                  <a:lnTo>
                    <a:pt x="2046" y="743"/>
                  </a:lnTo>
                  <a:lnTo>
                    <a:pt x="2073" y="776"/>
                  </a:lnTo>
                  <a:lnTo>
                    <a:pt x="2101" y="805"/>
                  </a:lnTo>
                  <a:lnTo>
                    <a:pt x="2127" y="840"/>
                  </a:lnTo>
                  <a:lnTo>
                    <a:pt x="2152" y="874"/>
                  </a:lnTo>
                  <a:lnTo>
                    <a:pt x="2172" y="909"/>
                  </a:lnTo>
                  <a:lnTo>
                    <a:pt x="2193" y="948"/>
                  </a:lnTo>
                  <a:lnTo>
                    <a:pt x="2219" y="995"/>
                  </a:lnTo>
                  <a:lnTo>
                    <a:pt x="2237" y="1039"/>
                  </a:lnTo>
                  <a:lnTo>
                    <a:pt x="2254" y="1084"/>
                  </a:lnTo>
                  <a:lnTo>
                    <a:pt x="2263" y="1128"/>
                  </a:lnTo>
                  <a:lnTo>
                    <a:pt x="2275" y="1180"/>
                  </a:lnTo>
                  <a:lnTo>
                    <a:pt x="2284" y="1244"/>
                  </a:lnTo>
                  <a:lnTo>
                    <a:pt x="2285" y="1294"/>
                  </a:lnTo>
                  <a:lnTo>
                    <a:pt x="2284" y="1343"/>
                  </a:lnTo>
                  <a:lnTo>
                    <a:pt x="2277" y="1391"/>
                  </a:lnTo>
                  <a:lnTo>
                    <a:pt x="2268" y="1435"/>
                  </a:lnTo>
                  <a:lnTo>
                    <a:pt x="2259" y="1481"/>
                  </a:lnTo>
                  <a:lnTo>
                    <a:pt x="2244" y="1528"/>
                  </a:lnTo>
                  <a:lnTo>
                    <a:pt x="2223" y="1579"/>
                  </a:lnTo>
                  <a:lnTo>
                    <a:pt x="2197" y="1632"/>
                  </a:lnTo>
                  <a:lnTo>
                    <a:pt x="2047" y="1337"/>
                  </a:lnTo>
                  <a:lnTo>
                    <a:pt x="1477" y="1398"/>
                  </a:lnTo>
                  <a:lnTo>
                    <a:pt x="1489" y="1346"/>
                  </a:lnTo>
                  <a:lnTo>
                    <a:pt x="1495" y="1313"/>
                  </a:lnTo>
                  <a:lnTo>
                    <a:pt x="1495" y="1278"/>
                  </a:lnTo>
                  <a:lnTo>
                    <a:pt x="1491" y="1237"/>
                  </a:lnTo>
                  <a:lnTo>
                    <a:pt x="1482" y="1199"/>
                  </a:lnTo>
                  <a:lnTo>
                    <a:pt x="1470" y="1155"/>
                  </a:lnTo>
                  <a:lnTo>
                    <a:pt x="1455" y="1120"/>
                  </a:lnTo>
                  <a:lnTo>
                    <a:pt x="1430" y="1080"/>
                  </a:lnTo>
                  <a:lnTo>
                    <a:pt x="1408" y="1046"/>
                  </a:lnTo>
                  <a:lnTo>
                    <a:pt x="1380" y="1013"/>
                  </a:lnTo>
                  <a:lnTo>
                    <a:pt x="1356" y="988"/>
                  </a:lnTo>
                  <a:lnTo>
                    <a:pt x="1331" y="967"/>
                  </a:lnTo>
                  <a:lnTo>
                    <a:pt x="1307" y="946"/>
                  </a:lnTo>
                  <a:lnTo>
                    <a:pt x="1279" y="925"/>
                  </a:lnTo>
                  <a:lnTo>
                    <a:pt x="1248" y="903"/>
                  </a:lnTo>
                  <a:lnTo>
                    <a:pt x="1222" y="887"/>
                  </a:lnTo>
                  <a:lnTo>
                    <a:pt x="1192" y="869"/>
                  </a:lnTo>
                  <a:lnTo>
                    <a:pt x="1163" y="852"/>
                  </a:lnTo>
                  <a:lnTo>
                    <a:pt x="1128" y="836"/>
                  </a:lnTo>
                  <a:lnTo>
                    <a:pt x="1086" y="819"/>
                  </a:lnTo>
                  <a:lnTo>
                    <a:pt x="1052" y="804"/>
                  </a:lnTo>
                  <a:lnTo>
                    <a:pt x="1022" y="794"/>
                  </a:lnTo>
                  <a:lnTo>
                    <a:pt x="979" y="777"/>
                  </a:lnTo>
                  <a:lnTo>
                    <a:pt x="940" y="768"/>
                  </a:lnTo>
                  <a:lnTo>
                    <a:pt x="907" y="761"/>
                  </a:lnTo>
                  <a:lnTo>
                    <a:pt x="873" y="753"/>
                  </a:lnTo>
                  <a:lnTo>
                    <a:pt x="820" y="745"/>
                  </a:lnTo>
                  <a:lnTo>
                    <a:pt x="772" y="740"/>
                  </a:lnTo>
                  <a:lnTo>
                    <a:pt x="721" y="736"/>
                  </a:lnTo>
                  <a:lnTo>
                    <a:pt x="671" y="734"/>
                  </a:lnTo>
                  <a:lnTo>
                    <a:pt x="643" y="733"/>
                  </a:lnTo>
                  <a:lnTo>
                    <a:pt x="643" y="999"/>
                  </a:lnTo>
                  <a:lnTo>
                    <a:pt x="0" y="506"/>
                  </a:lnTo>
                  <a:lnTo>
                    <a:pt x="641" y="0"/>
                  </a:lnTo>
                  <a:lnTo>
                    <a:pt x="641" y="228"/>
                  </a:lnTo>
                  <a:lnTo>
                    <a:pt x="676" y="229"/>
                  </a:lnTo>
                  <a:lnTo>
                    <a:pt x="727" y="230"/>
                  </a:lnTo>
                  <a:lnTo>
                    <a:pt x="779" y="232"/>
                  </a:lnTo>
                  <a:lnTo>
                    <a:pt x="829" y="235"/>
                  </a:lnTo>
                  <a:lnTo>
                    <a:pt x="871" y="239"/>
                  </a:lnTo>
                  <a:close/>
                </a:path>
              </a:pathLst>
            </a:custGeom>
            <a:solidFill>
              <a:srgbClr val="DDDDD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4902" name="Text Box 60"/>
            <p:cNvSpPr txBox="1">
              <a:spLocks noChangeArrowheads="1"/>
            </p:cNvSpPr>
            <p:nvPr/>
          </p:nvSpPr>
          <p:spPr bwMode="auto">
            <a:xfrm>
              <a:off x="1872" y="3126"/>
              <a:ext cx="714" cy="1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2000" b="1">
                  <a:solidFill>
                    <a:srgbClr val="FF99FF"/>
                  </a:solidFill>
                  <a:latin typeface="Times New Roman" pitchFamily="18" charset="0"/>
                  <a:ea typeface="標楷體" pitchFamily="65" charset="-120"/>
                </a:rPr>
                <a:t>營運控管</a:t>
              </a:r>
            </a:p>
          </p:txBody>
        </p:sp>
        <p:sp>
          <p:nvSpPr>
            <p:cNvPr id="164903" name="Text Box 61"/>
            <p:cNvSpPr txBox="1">
              <a:spLocks noChangeArrowheads="1"/>
            </p:cNvSpPr>
            <p:nvPr/>
          </p:nvSpPr>
          <p:spPr bwMode="auto">
            <a:xfrm>
              <a:off x="2294" y="2902"/>
              <a:ext cx="261" cy="1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2000" b="1">
                  <a:solidFill>
                    <a:srgbClr val="FF0000"/>
                  </a:solidFill>
                  <a:latin typeface="Times New Roman" pitchFamily="18" charset="0"/>
                  <a:ea typeface="標楷體" pitchFamily="65" charset="-120"/>
                </a:rPr>
                <a:t>產</a:t>
              </a:r>
            </a:p>
          </p:txBody>
        </p:sp>
        <p:sp>
          <p:nvSpPr>
            <p:cNvPr id="164904" name="Text Box 62"/>
            <p:cNvSpPr txBox="1">
              <a:spLocks noChangeArrowheads="1"/>
            </p:cNvSpPr>
            <p:nvPr/>
          </p:nvSpPr>
          <p:spPr bwMode="auto">
            <a:xfrm>
              <a:off x="1286" y="2998"/>
              <a:ext cx="261" cy="1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2000" b="1">
                  <a:solidFill>
                    <a:srgbClr val="FF0000"/>
                  </a:solidFill>
                  <a:latin typeface="Times New Roman" pitchFamily="18" charset="0"/>
                  <a:ea typeface="標楷體" pitchFamily="65" charset="-120"/>
                </a:rPr>
                <a:t>銷</a:t>
              </a:r>
            </a:p>
          </p:txBody>
        </p:sp>
        <p:sp>
          <p:nvSpPr>
            <p:cNvPr id="164905" name="Text Box 63"/>
            <p:cNvSpPr txBox="1">
              <a:spLocks noChangeArrowheads="1"/>
            </p:cNvSpPr>
            <p:nvPr/>
          </p:nvSpPr>
          <p:spPr bwMode="auto">
            <a:xfrm>
              <a:off x="1584" y="3279"/>
              <a:ext cx="261" cy="1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2000" b="1">
                  <a:solidFill>
                    <a:srgbClr val="FF0000"/>
                  </a:solidFill>
                  <a:latin typeface="Times New Roman" pitchFamily="18" charset="0"/>
                  <a:ea typeface="標楷體" pitchFamily="65" charset="-120"/>
                </a:rPr>
                <a:t>人</a:t>
              </a:r>
            </a:p>
          </p:txBody>
        </p:sp>
        <p:sp>
          <p:nvSpPr>
            <p:cNvPr id="164906" name="Text Box 64"/>
            <p:cNvSpPr txBox="1">
              <a:spLocks noChangeArrowheads="1"/>
            </p:cNvSpPr>
            <p:nvPr/>
          </p:nvSpPr>
          <p:spPr bwMode="auto">
            <a:xfrm>
              <a:off x="2496" y="3327"/>
              <a:ext cx="261" cy="1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2000" b="1">
                  <a:solidFill>
                    <a:srgbClr val="FF0000"/>
                  </a:solidFill>
                  <a:latin typeface="Times New Roman" pitchFamily="18" charset="0"/>
                  <a:ea typeface="標楷體" pitchFamily="65" charset="-120"/>
                </a:rPr>
                <a:t>發</a:t>
              </a:r>
            </a:p>
          </p:txBody>
        </p:sp>
        <p:sp>
          <p:nvSpPr>
            <p:cNvPr id="164907" name="Text Box 65"/>
            <p:cNvSpPr txBox="1">
              <a:spLocks noChangeArrowheads="1"/>
            </p:cNvSpPr>
            <p:nvPr/>
          </p:nvSpPr>
          <p:spPr bwMode="auto">
            <a:xfrm>
              <a:off x="3254" y="3046"/>
              <a:ext cx="260" cy="1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2000" b="1">
                  <a:solidFill>
                    <a:srgbClr val="FF0000"/>
                  </a:solidFill>
                  <a:latin typeface="Times New Roman" pitchFamily="18" charset="0"/>
                  <a:ea typeface="標楷體" pitchFamily="65" charset="-120"/>
                </a:rPr>
                <a:t>財</a:t>
              </a:r>
            </a:p>
          </p:txBody>
        </p:sp>
      </p:grpSp>
      <p:grpSp>
        <p:nvGrpSpPr>
          <p:cNvPr id="3" name="Group 66"/>
          <p:cNvGrpSpPr>
            <a:grpSpLocks/>
          </p:cNvGrpSpPr>
          <p:nvPr/>
        </p:nvGrpSpPr>
        <p:grpSpPr bwMode="auto">
          <a:xfrm>
            <a:off x="1420813" y="2738438"/>
            <a:ext cx="4749800" cy="1371600"/>
            <a:chOff x="1199" y="2230"/>
            <a:chExt cx="2828" cy="613"/>
          </a:xfrm>
        </p:grpSpPr>
        <p:sp>
          <p:nvSpPr>
            <p:cNvPr id="164888" name="Freeform 67"/>
            <p:cNvSpPr>
              <a:spLocks/>
            </p:cNvSpPr>
            <p:nvPr/>
          </p:nvSpPr>
          <p:spPr bwMode="auto">
            <a:xfrm>
              <a:off x="2129" y="2255"/>
              <a:ext cx="1791" cy="455"/>
            </a:xfrm>
            <a:custGeom>
              <a:avLst/>
              <a:gdLst>
                <a:gd name="T0" fmla="*/ 707 w 1791"/>
                <a:gd name="T1" fmla="*/ 0 h 1820"/>
                <a:gd name="T2" fmla="*/ 772 w 1791"/>
                <a:gd name="T3" fmla="*/ 0 h 1820"/>
                <a:gd name="T4" fmla="*/ 823 w 1791"/>
                <a:gd name="T5" fmla="*/ 0 h 1820"/>
                <a:gd name="T6" fmla="*/ 876 w 1791"/>
                <a:gd name="T7" fmla="*/ 0 h 1820"/>
                <a:gd name="T8" fmla="*/ 929 w 1791"/>
                <a:gd name="T9" fmla="*/ 0 h 1820"/>
                <a:gd name="T10" fmla="*/ 990 w 1791"/>
                <a:gd name="T11" fmla="*/ 0 h 1820"/>
                <a:gd name="T12" fmla="*/ 1049 w 1791"/>
                <a:gd name="T13" fmla="*/ 0 h 1820"/>
                <a:gd name="T14" fmla="*/ 1106 w 1791"/>
                <a:gd name="T15" fmla="*/ 0 h 1820"/>
                <a:gd name="T16" fmla="*/ 1155 w 1791"/>
                <a:gd name="T17" fmla="*/ 0 h 1820"/>
                <a:gd name="T18" fmla="*/ 1204 w 1791"/>
                <a:gd name="T19" fmla="*/ 0 h 1820"/>
                <a:gd name="T20" fmla="*/ 1258 w 1791"/>
                <a:gd name="T21" fmla="*/ 0 h 1820"/>
                <a:gd name="T22" fmla="*/ 1306 w 1791"/>
                <a:gd name="T23" fmla="*/ 0 h 1820"/>
                <a:gd name="T24" fmla="*/ 1381 w 1791"/>
                <a:gd name="T25" fmla="*/ 0 h 1820"/>
                <a:gd name="T26" fmla="*/ 1446 w 1791"/>
                <a:gd name="T27" fmla="*/ 0 h 1820"/>
                <a:gd name="T28" fmla="*/ 1498 w 1791"/>
                <a:gd name="T29" fmla="*/ 0 h 1820"/>
                <a:gd name="T30" fmla="*/ 1553 w 1791"/>
                <a:gd name="T31" fmla="*/ 0 h 1820"/>
                <a:gd name="T32" fmla="*/ 1603 w 1791"/>
                <a:gd name="T33" fmla="*/ 0 h 1820"/>
                <a:gd name="T34" fmla="*/ 1647 w 1791"/>
                <a:gd name="T35" fmla="*/ 0 h 1820"/>
                <a:gd name="T36" fmla="*/ 1686 w 1791"/>
                <a:gd name="T37" fmla="*/ 0 h 1820"/>
                <a:gd name="T38" fmla="*/ 1719 w 1791"/>
                <a:gd name="T39" fmla="*/ 0 h 1820"/>
                <a:gd name="T40" fmla="*/ 1753 w 1791"/>
                <a:gd name="T41" fmla="*/ 0 h 1820"/>
                <a:gd name="T42" fmla="*/ 1773 w 1791"/>
                <a:gd name="T43" fmla="*/ 0 h 1820"/>
                <a:gd name="T44" fmla="*/ 1790 w 1791"/>
                <a:gd name="T45" fmla="*/ 0 h 1820"/>
                <a:gd name="T46" fmla="*/ 1790 w 1791"/>
                <a:gd name="T47" fmla="*/ 0 h 1820"/>
                <a:gd name="T48" fmla="*/ 1777 w 1791"/>
                <a:gd name="T49" fmla="*/ 0 h 1820"/>
                <a:gd name="T50" fmla="*/ 1758 w 1791"/>
                <a:gd name="T51" fmla="*/ 0 h 1820"/>
                <a:gd name="T52" fmla="*/ 1722 w 1791"/>
                <a:gd name="T53" fmla="*/ 0 h 1820"/>
                <a:gd name="T54" fmla="*/ 1678 w 1791"/>
                <a:gd name="T55" fmla="*/ 0 h 1820"/>
                <a:gd name="T56" fmla="*/ 1610 w 1791"/>
                <a:gd name="T57" fmla="*/ 0 h 1820"/>
                <a:gd name="T58" fmla="*/ 1111 w 1791"/>
                <a:gd name="T59" fmla="*/ 0 h 1820"/>
                <a:gd name="T60" fmla="*/ 1144 w 1791"/>
                <a:gd name="T61" fmla="*/ 0 h 1820"/>
                <a:gd name="T62" fmla="*/ 1164 w 1791"/>
                <a:gd name="T63" fmla="*/ 0 h 1820"/>
                <a:gd name="T64" fmla="*/ 1171 w 1791"/>
                <a:gd name="T65" fmla="*/ 0 h 1820"/>
                <a:gd name="T66" fmla="*/ 1169 w 1791"/>
                <a:gd name="T67" fmla="*/ 0 h 1820"/>
                <a:gd name="T68" fmla="*/ 1152 w 1791"/>
                <a:gd name="T69" fmla="*/ 0 h 1820"/>
                <a:gd name="T70" fmla="*/ 1121 w 1791"/>
                <a:gd name="T71" fmla="*/ 0 h 1820"/>
                <a:gd name="T72" fmla="*/ 1081 w 1791"/>
                <a:gd name="T73" fmla="*/ 0 h 1820"/>
                <a:gd name="T74" fmla="*/ 1043 w 1791"/>
                <a:gd name="T75" fmla="*/ 0 h 1820"/>
                <a:gd name="T76" fmla="*/ 1002 w 1791"/>
                <a:gd name="T77" fmla="*/ 0 h 1820"/>
                <a:gd name="T78" fmla="*/ 957 w 1791"/>
                <a:gd name="T79" fmla="*/ 0 h 1820"/>
                <a:gd name="T80" fmla="*/ 911 w 1791"/>
                <a:gd name="T81" fmla="*/ 0 h 1820"/>
                <a:gd name="T82" fmla="*/ 851 w 1791"/>
                <a:gd name="T83" fmla="*/ 0 h 1820"/>
                <a:gd name="T84" fmla="*/ 801 w 1791"/>
                <a:gd name="T85" fmla="*/ 0 h 1820"/>
                <a:gd name="T86" fmla="*/ 737 w 1791"/>
                <a:gd name="T87" fmla="*/ 0 h 1820"/>
                <a:gd name="T88" fmla="*/ 684 w 1791"/>
                <a:gd name="T89" fmla="*/ 0 h 1820"/>
                <a:gd name="T90" fmla="*/ 605 w 1791"/>
                <a:gd name="T91" fmla="*/ 0 h 1820"/>
                <a:gd name="T92" fmla="*/ 526 w 1791"/>
                <a:gd name="T93" fmla="*/ 0 h 1820"/>
                <a:gd name="T94" fmla="*/ 504 w 1791"/>
                <a:gd name="T95" fmla="*/ 0 h 1820"/>
                <a:gd name="T96" fmla="*/ 502 w 1791"/>
                <a:gd name="T97" fmla="*/ 0 h 1820"/>
                <a:gd name="T98" fmla="*/ 530 w 1791"/>
                <a:gd name="T99" fmla="*/ 0 h 1820"/>
                <a:gd name="T100" fmla="*/ 610 w 1791"/>
                <a:gd name="T101" fmla="*/ 0 h 1820"/>
                <a:gd name="T102" fmla="*/ 682 w 1791"/>
                <a:gd name="T103" fmla="*/ 0 h 1820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791"/>
                <a:gd name="T157" fmla="*/ 0 h 1820"/>
                <a:gd name="T158" fmla="*/ 1791 w 1791"/>
                <a:gd name="T159" fmla="*/ 1820 h 1820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791" h="1820">
                  <a:moveTo>
                    <a:pt x="682" y="239"/>
                  </a:moveTo>
                  <a:lnTo>
                    <a:pt x="707" y="242"/>
                  </a:lnTo>
                  <a:lnTo>
                    <a:pt x="739" y="246"/>
                  </a:lnTo>
                  <a:lnTo>
                    <a:pt x="772" y="253"/>
                  </a:lnTo>
                  <a:lnTo>
                    <a:pt x="795" y="257"/>
                  </a:lnTo>
                  <a:lnTo>
                    <a:pt x="823" y="263"/>
                  </a:lnTo>
                  <a:lnTo>
                    <a:pt x="848" y="270"/>
                  </a:lnTo>
                  <a:lnTo>
                    <a:pt x="876" y="276"/>
                  </a:lnTo>
                  <a:lnTo>
                    <a:pt x="900" y="282"/>
                  </a:lnTo>
                  <a:lnTo>
                    <a:pt x="929" y="290"/>
                  </a:lnTo>
                  <a:lnTo>
                    <a:pt x="962" y="302"/>
                  </a:lnTo>
                  <a:lnTo>
                    <a:pt x="990" y="310"/>
                  </a:lnTo>
                  <a:lnTo>
                    <a:pt x="1017" y="320"/>
                  </a:lnTo>
                  <a:lnTo>
                    <a:pt x="1049" y="331"/>
                  </a:lnTo>
                  <a:lnTo>
                    <a:pt x="1079" y="343"/>
                  </a:lnTo>
                  <a:lnTo>
                    <a:pt x="1106" y="354"/>
                  </a:lnTo>
                  <a:lnTo>
                    <a:pt x="1132" y="368"/>
                  </a:lnTo>
                  <a:lnTo>
                    <a:pt x="1155" y="379"/>
                  </a:lnTo>
                  <a:lnTo>
                    <a:pt x="1178" y="392"/>
                  </a:lnTo>
                  <a:lnTo>
                    <a:pt x="1204" y="404"/>
                  </a:lnTo>
                  <a:lnTo>
                    <a:pt x="1233" y="420"/>
                  </a:lnTo>
                  <a:lnTo>
                    <a:pt x="1258" y="436"/>
                  </a:lnTo>
                  <a:lnTo>
                    <a:pt x="1283" y="451"/>
                  </a:lnTo>
                  <a:lnTo>
                    <a:pt x="1306" y="464"/>
                  </a:lnTo>
                  <a:lnTo>
                    <a:pt x="1343" y="490"/>
                  </a:lnTo>
                  <a:lnTo>
                    <a:pt x="1381" y="518"/>
                  </a:lnTo>
                  <a:lnTo>
                    <a:pt x="1411" y="540"/>
                  </a:lnTo>
                  <a:lnTo>
                    <a:pt x="1446" y="572"/>
                  </a:lnTo>
                  <a:lnTo>
                    <a:pt x="1471" y="596"/>
                  </a:lnTo>
                  <a:lnTo>
                    <a:pt x="1498" y="622"/>
                  </a:lnTo>
                  <a:lnTo>
                    <a:pt x="1528" y="652"/>
                  </a:lnTo>
                  <a:lnTo>
                    <a:pt x="1553" y="680"/>
                  </a:lnTo>
                  <a:lnTo>
                    <a:pt x="1577" y="712"/>
                  </a:lnTo>
                  <a:lnTo>
                    <a:pt x="1603" y="743"/>
                  </a:lnTo>
                  <a:lnTo>
                    <a:pt x="1625" y="776"/>
                  </a:lnTo>
                  <a:lnTo>
                    <a:pt x="1647" y="805"/>
                  </a:lnTo>
                  <a:lnTo>
                    <a:pt x="1667" y="840"/>
                  </a:lnTo>
                  <a:lnTo>
                    <a:pt x="1686" y="874"/>
                  </a:lnTo>
                  <a:lnTo>
                    <a:pt x="1702" y="909"/>
                  </a:lnTo>
                  <a:lnTo>
                    <a:pt x="1719" y="948"/>
                  </a:lnTo>
                  <a:lnTo>
                    <a:pt x="1739" y="995"/>
                  </a:lnTo>
                  <a:lnTo>
                    <a:pt x="1753" y="1039"/>
                  </a:lnTo>
                  <a:lnTo>
                    <a:pt x="1766" y="1084"/>
                  </a:lnTo>
                  <a:lnTo>
                    <a:pt x="1773" y="1128"/>
                  </a:lnTo>
                  <a:lnTo>
                    <a:pt x="1783" y="1180"/>
                  </a:lnTo>
                  <a:lnTo>
                    <a:pt x="1790" y="1245"/>
                  </a:lnTo>
                  <a:lnTo>
                    <a:pt x="1791" y="1295"/>
                  </a:lnTo>
                  <a:lnTo>
                    <a:pt x="1790" y="1344"/>
                  </a:lnTo>
                  <a:lnTo>
                    <a:pt x="1784" y="1391"/>
                  </a:lnTo>
                  <a:lnTo>
                    <a:pt x="1777" y="1435"/>
                  </a:lnTo>
                  <a:lnTo>
                    <a:pt x="1771" y="1481"/>
                  </a:lnTo>
                  <a:lnTo>
                    <a:pt x="1758" y="1528"/>
                  </a:lnTo>
                  <a:lnTo>
                    <a:pt x="1742" y="1579"/>
                  </a:lnTo>
                  <a:lnTo>
                    <a:pt x="1722" y="1632"/>
                  </a:lnTo>
                  <a:lnTo>
                    <a:pt x="1701" y="1680"/>
                  </a:lnTo>
                  <a:lnTo>
                    <a:pt x="1678" y="1727"/>
                  </a:lnTo>
                  <a:lnTo>
                    <a:pt x="1644" y="1774"/>
                  </a:lnTo>
                  <a:lnTo>
                    <a:pt x="1610" y="1820"/>
                  </a:lnTo>
                  <a:lnTo>
                    <a:pt x="1083" y="1573"/>
                  </a:lnTo>
                  <a:lnTo>
                    <a:pt x="1111" y="1527"/>
                  </a:lnTo>
                  <a:lnTo>
                    <a:pt x="1130" y="1492"/>
                  </a:lnTo>
                  <a:lnTo>
                    <a:pt x="1144" y="1453"/>
                  </a:lnTo>
                  <a:lnTo>
                    <a:pt x="1156" y="1416"/>
                  </a:lnTo>
                  <a:lnTo>
                    <a:pt x="1164" y="1382"/>
                  </a:lnTo>
                  <a:lnTo>
                    <a:pt x="1167" y="1348"/>
                  </a:lnTo>
                  <a:lnTo>
                    <a:pt x="1171" y="1315"/>
                  </a:lnTo>
                  <a:lnTo>
                    <a:pt x="1171" y="1279"/>
                  </a:lnTo>
                  <a:lnTo>
                    <a:pt x="1169" y="1239"/>
                  </a:lnTo>
                  <a:lnTo>
                    <a:pt x="1162" y="1199"/>
                  </a:lnTo>
                  <a:lnTo>
                    <a:pt x="1152" y="1155"/>
                  </a:lnTo>
                  <a:lnTo>
                    <a:pt x="1140" y="1120"/>
                  </a:lnTo>
                  <a:lnTo>
                    <a:pt x="1121" y="1080"/>
                  </a:lnTo>
                  <a:lnTo>
                    <a:pt x="1103" y="1046"/>
                  </a:lnTo>
                  <a:lnTo>
                    <a:pt x="1081" y="1013"/>
                  </a:lnTo>
                  <a:lnTo>
                    <a:pt x="1062" y="988"/>
                  </a:lnTo>
                  <a:lnTo>
                    <a:pt x="1043" y="967"/>
                  </a:lnTo>
                  <a:lnTo>
                    <a:pt x="1024" y="946"/>
                  </a:lnTo>
                  <a:lnTo>
                    <a:pt x="1002" y="925"/>
                  </a:lnTo>
                  <a:lnTo>
                    <a:pt x="978" y="903"/>
                  </a:lnTo>
                  <a:lnTo>
                    <a:pt x="957" y="887"/>
                  </a:lnTo>
                  <a:lnTo>
                    <a:pt x="934" y="869"/>
                  </a:lnTo>
                  <a:lnTo>
                    <a:pt x="911" y="852"/>
                  </a:lnTo>
                  <a:lnTo>
                    <a:pt x="884" y="836"/>
                  </a:lnTo>
                  <a:lnTo>
                    <a:pt x="851" y="819"/>
                  </a:lnTo>
                  <a:lnTo>
                    <a:pt x="824" y="804"/>
                  </a:lnTo>
                  <a:lnTo>
                    <a:pt x="801" y="794"/>
                  </a:lnTo>
                  <a:lnTo>
                    <a:pt x="767" y="777"/>
                  </a:lnTo>
                  <a:lnTo>
                    <a:pt x="737" y="768"/>
                  </a:lnTo>
                  <a:lnTo>
                    <a:pt x="711" y="761"/>
                  </a:lnTo>
                  <a:lnTo>
                    <a:pt x="684" y="753"/>
                  </a:lnTo>
                  <a:lnTo>
                    <a:pt x="643" y="745"/>
                  </a:lnTo>
                  <a:lnTo>
                    <a:pt x="605" y="740"/>
                  </a:lnTo>
                  <a:lnTo>
                    <a:pt x="565" y="736"/>
                  </a:lnTo>
                  <a:lnTo>
                    <a:pt x="526" y="734"/>
                  </a:lnTo>
                  <a:lnTo>
                    <a:pt x="504" y="733"/>
                  </a:lnTo>
                  <a:lnTo>
                    <a:pt x="504" y="999"/>
                  </a:lnTo>
                  <a:lnTo>
                    <a:pt x="0" y="506"/>
                  </a:lnTo>
                  <a:lnTo>
                    <a:pt x="502" y="0"/>
                  </a:lnTo>
                  <a:lnTo>
                    <a:pt x="502" y="228"/>
                  </a:lnTo>
                  <a:lnTo>
                    <a:pt x="530" y="229"/>
                  </a:lnTo>
                  <a:lnTo>
                    <a:pt x="569" y="230"/>
                  </a:lnTo>
                  <a:lnTo>
                    <a:pt x="610" y="232"/>
                  </a:lnTo>
                  <a:lnTo>
                    <a:pt x="650" y="235"/>
                  </a:lnTo>
                  <a:lnTo>
                    <a:pt x="682" y="239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4889" name="Freeform 68"/>
            <p:cNvSpPr>
              <a:spLocks/>
            </p:cNvSpPr>
            <p:nvPr/>
          </p:nvSpPr>
          <p:spPr bwMode="auto">
            <a:xfrm>
              <a:off x="1609" y="2590"/>
              <a:ext cx="2376" cy="253"/>
            </a:xfrm>
            <a:custGeom>
              <a:avLst/>
              <a:gdLst>
                <a:gd name="T0" fmla="*/ 1219 w 2376"/>
                <a:gd name="T1" fmla="*/ 0 h 1011"/>
                <a:gd name="T2" fmla="*/ 1284 w 2376"/>
                <a:gd name="T3" fmla="*/ 0 h 1011"/>
                <a:gd name="T4" fmla="*/ 1334 w 2376"/>
                <a:gd name="T5" fmla="*/ 0 h 1011"/>
                <a:gd name="T6" fmla="*/ 1389 w 2376"/>
                <a:gd name="T7" fmla="*/ 0 h 1011"/>
                <a:gd name="T8" fmla="*/ 1441 w 2376"/>
                <a:gd name="T9" fmla="*/ 0 h 1011"/>
                <a:gd name="T10" fmla="*/ 1503 w 2376"/>
                <a:gd name="T11" fmla="*/ 0 h 1011"/>
                <a:gd name="T12" fmla="*/ 1562 w 2376"/>
                <a:gd name="T13" fmla="*/ 0 h 1011"/>
                <a:gd name="T14" fmla="*/ 1619 w 2376"/>
                <a:gd name="T15" fmla="*/ 0 h 1011"/>
                <a:gd name="T16" fmla="*/ 1667 w 2376"/>
                <a:gd name="T17" fmla="*/ 0 h 1011"/>
                <a:gd name="T18" fmla="*/ 1716 w 2376"/>
                <a:gd name="T19" fmla="*/ 0 h 1011"/>
                <a:gd name="T20" fmla="*/ 1770 w 2376"/>
                <a:gd name="T21" fmla="*/ 0 h 1011"/>
                <a:gd name="T22" fmla="*/ 1817 w 2376"/>
                <a:gd name="T23" fmla="*/ 0 h 1011"/>
                <a:gd name="T24" fmla="*/ 1889 w 2376"/>
                <a:gd name="T25" fmla="*/ 0 h 1011"/>
                <a:gd name="T26" fmla="*/ 1958 w 2376"/>
                <a:gd name="T27" fmla="*/ 0 h 1011"/>
                <a:gd name="T28" fmla="*/ 2010 w 2376"/>
                <a:gd name="T29" fmla="*/ 0 h 1011"/>
                <a:gd name="T30" fmla="*/ 2066 w 2376"/>
                <a:gd name="T31" fmla="*/ 0 h 1011"/>
                <a:gd name="T32" fmla="*/ 2120 w 2376"/>
                <a:gd name="T33" fmla="*/ 0 h 1011"/>
                <a:gd name="T34" fmla="*/ 2126 w 2376"/>
                <a:gd name="T35" fmla="*/ 0 h 1011"/>
                <a:gd name="T36" fmla="*/ 1586 w 2376"/>
                <a:gd name="T37" fmla="*/ 0 h 1011"/>
                <a:gd name="T38" fmla="*/ 1539 w 2376"/>
                <a:gd name="T39" fmla="*/ 0 h 1011"/>
                <a:gd name="T40" fmla="*/ 1490 w 2376"/>
                <a:gd name="T41" fmla="*/ 0 h 1011"/>
                <a:gd name="T42" fmla="*/ 1447 w 2376"/>
                <a:gd name="T43" fmla="*/ 0 h 1011"/>
                <a:gd name="T44" fmla="*/ 1396 w 2376"/>
                <a:gd name="T45" fmla="*/ 0 h 1011"/>
                <a:gd name="T46" fmla="*/ 1336 w 2376"/>
                <a:gd name="T47" fmla="*/ 0 h 1011"/>
                <a:gd name="T48" fmla="*/ 1279 w 2376"/>
                <a:gd name="T49" fmla="*/ 0 h 1011"/>
                <a:gd name="T50" fmla="*/ 1223 w 2376"/>
                <a:gd name="T51" fmla="*/ 0 h 1011"/>
                <a:gd name="T52" fmla="*/ 1156 w 2376"/>
                <a:gd name="T53" fmla="*/ 0 h 1011"/>
                <a:gd name="T54" fmla="*/ 1077 w 2376"/>
                <a:gd name="T55" fmla="*/ 0 h 1011"/>
                <a:gd name="T56" fmla="*/ 942 w 2376"/>
                <a:gd name="T57" fmla="*/ 0 h 1011"/>
                <a:gd name="T58" fmla="*/ 830 w 2376"/>
                <a:gd name="T59" fmla="*/ 0 h 1011"/>
                <a:gd name="T60" fmla="*/ 715 w 2376"/>
                <a:gd name="T61" fmla="*/ 0 h 1011"/>
                <a:gd name="T62" fmla="*/ 611 w 2376"/>
                <a:gd name="T63" fmla="*/ 0 h 1011"/>
                <a:gd name="T64" fmla="*/ 0 w 2376"/>
                <a:gd name="T65" fmla="*/ 0 h 1011"/>
                <a:gd name="T66" fmla="*/ 55 w 2376"/>
                <a:gd name="T67" fmla="*/ 0 h 1011"/>
                <a:gd name="T68" fmla="*/ 110 w 2376"/>
                <a:gd name="T69" fmla="*/ 0 h 1011"/>
                <a:gd name="T70" fmla="*/ 170 w 2376"/>
                <a:gd name="T71" fmla="*/ 0 h 1011"/>
                <a:gd name="T72" fmla="*/ 230 w 2376"/>
                <a:gd name="T73" fmla="*/ 0 h 1011"/>
                <a:gd name="T74" fmla="*/ 297 w 2376"/>
                <a:gd name="T75" fmla="*/ 0 h 1011"/>
                <a:gd name="T76" fmla="*/ 362 w 2376"/>
                <a:gd name="T77" fmla="*/ 0 h 1011"/>
                <a:gd name="T78" fmla="*/ 423 w 2376"/>
                <a:gd name="T79" fmla="*/ 0 h 1011"/>
                <a:gd name="T80" fmla="*/ 502 w 2376"/>
                <a:gd name="T81" fmla="*/ 0 h 1011"/>
                <a:gd name="T82" fmla="*/ 578 w 2376"/>
                <a:gd name="T83" fmla="*/ 0 h 1011"/>
                <a:gd name="T84" fmla="*/ 647 w 2376"/>
                <a:gd name="T85" fmla="*/ 0 h 1011"/>
                <a:gd name="T86" fmla="*/ 717 w 2376"/>
                <a:gd name="T87" fmla="*/ 0 h 1011"/>
                <a:gd name="T88" fmla="*/ 799 w 2376"/>
                <a:gd name="T89" fmla="*/ 0 h 1011"/>
                <a:gd name="T90" fmla="*/ 885 w 2376"/>
                <a:gd name="T91" fmla="*/ 0 h 1011"/>
                <a:gd name="T92" fmla="*/ 963 w 2376"/>
                <a:gd name="T93" fmla="*/ 0 h 1011"/>
                <a:gd name="T94" fmla="*/ 1043 w 2376"/>
                <a:gd name="T95" fmla="*/ 0 h 1011"/>
                <a:gd name="T96" fmla="*/ 1123 w 2376"/>
                <a:gd name="T97" fmla="*/ 0 h 1011"/>
                <a:gd name="T98" fmla="*/ 1194 w 2376"/>
                <a:gd name="T99" fmla="*/ 0 h 1011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2376"/>
                <a:gd name="T151" fmla="*/ 0 h 1011"/>
                <a:gd name="T152" fmla="*/ 2376 w 2376"/>
                <a:gd name="T153" fmla="*/ 1011 h 1011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2376" h="1011">
                  <a:moveTo>
                    <a:pt x="1194" y="998"/>
                  </a:moveTo>
                  <a:lnTo>
                    <a:pt x="1219" y="995"/>
                  </a:lnTo>
                  <a:lnTo>
                    <a:pt x="1251" y="991"/>
                  </a:lnTo>
                  <a:lnTo>
                    <a:pt x="1284" y="985"/>
                  </a:lnTo>
                  <a:lnTo>
                    <a:pt x="1307" y="981"/>
                  </a:lnTo>
                  <a:lnTo>
                    <a:pt x="1334" y="975"/>
                  </a:lnTo>
                  <a:lnTo>
                    <a:pt x="1362" y="969"/>
                  </a:lnTo>
                  <a:lnTo>
                    <a:pt x="1389" y="963"/>
                  </a:lnTo>
                  <a:lnTo>
                    <a:pt x="1413" y="957"/>
                  </a:lnTo>
                  <a:lnTo>
                    <a:pt x="1441" y="948"/>
                  </a:lnTo>
                  <a:lnTo>
                    <a:pt x="1475" y="938"/>
                  </a:lnTo>
                  <a:lnTo>
                    <a:pt x="1503" y="928"/>
                  </a:lnTo>
                  <a:lnTo>
                    <a:pt x="1531" y="918"/>
                  </a:lnTo>
                  <a:lnTo>
                    <a:pt x="1562" y="907"/>
                  </a:lnTo>
                  <a:lnTo>
                    <a:pt x="1592" y="895"/>
                  </a:lnTo>
                  <a:lnTo>
                    <a:pt x="1619" y="884"/>
                  </a:lnTo>
                  <a:lnTo>
                    <a:pt x="1644" y="871"/>
                  </a:lnTo>
                  <a:lnTo>
                    <a:pt x="1667" y="860"/>
                  </a:lnTo>
                  <a:lnTo>
                    <a:pt x="1690" y="847"/>
                  </a:lnTo>
                  <a:lnTo>
                    <a:pt x="1716" y="834"/>
                  </a:lnTo>
                  <a:lnTo>
                    <a:pt x="1744" y="819"/>
                  </a:lnTo>
                  <a:lnTo>
                    <a:pt x="1770" y="804"/>
                  </a:lnTo>
                  <a:lnTo>
                    <a:pt x="1795" y="788"/>
                  </a:lnTo>
                  <a:lnTo>
                    <a:pt x="1817" y="775"/>
                  </a:lnTo>
                  <a:lnTo>
                    <a:pt x="1855" y="751"/>
                  </a:lnTo>
                  <a:lnTo>
                    <a:pt x="1889" y="727"/>
                  </a:lnTo>
                  <a:lnTo>
                    <a:pt x="1923" y="699"/>
                  </a:lnTo>
                  <a:lnTo>
                    <a:pt x="1958" y="667"/>
                  </a:lnTo>
                  <a:lnTo>
                    <a:pt x="1983" y="644"/>
                  </a:lnTo>
                  <a:lnTo>
                    <a:pt x="2010" y="617"/>
                  </a:lnTo>
                  <a:lnTo>
                    <a:pt x="2040" y="589"/>
                  </a:lnTo>
                  <a:lnTo>
                    <a:pt x="2066" y="560"/>
                  </a:lnTo>
                  <a:lnTo>
                    <a:pt x="2090" y="529"/>
                  </a:lnTo>
                  <a:lnTo>
                    <a:pt x="2120" y="494"/>
                  </a:lnTo>
                  <a:lnTo>
                    <a:pt x="2376" y="615"/>
                  </a:lnTo>
                  <a:lnTo>
                    <a:pt x="2126" y="0"/>
                  </a:lnTo>
                  <a:lnTo>
                    <a:pt x="1313" y="116"/>
                  </a:lnTo>
                  <a:lnTo>
                    <a:pt x="1586" y="242"/>
                  </a:lnTo>
                  <a:lnTo>
                    <a:pt x="1563" y="268"/>
                  </a:lnTo>
                  <a:lnTo>
                    <a:pt x="1539" y="292"/>
                  </a:lnTo>
                  <a:lnTo>
                    <a:pt x="1514" y="315"/>
                  </a:lnTo>
                  <a:lnTo>
                    <a:pt x="1490" y="337"/>
                  </a:lnTo>
                  <a:lnTo>
                    <a:pt x="1469" y="353"/>
                  </a:lnTo>
                  <a:lnTo>
                    <a:pt x="1447" y="372"/>
                  </a:lnTo>
                  <a:lnTo>
                    <a:pt x="1423" y="387"/>
                  </a:lnTo>
                  <a:lnTo>
                    <a:pt x="1396" y="404"/>
                  </a:lnTo>
                  <a:lnTo>
                    <a:pt x="1363" y="421"/>
                  </a:lnTo>
                  <a:lnTo>
                    <a:pt x="1336" y="436"/>
                  </a:lnTo>
                  <a:lnTo>
                    <a:pt x="1313" y="447"/>
                  </a:lnTo>
                  <a:lnTo>
                    <a:pt x="1279" y="462"/>
                  </a:lnTo>
                  <a:lnTo>
                    <a:pt x="1249" y="472"/>
                  </a:lnTo>
                  <a:lnTo>
                    <a:pt x="1223" y="479"/>
                  </a:lnTo>
                  <a:lnTo>
                    <a:pt x="1195" y="486"/>
                  </a:lnTo>
                  <a:lnTo>
                    <a:pt x="1156" y="495"/>
                  </a:lnTo>
                  <a:lnTo>
                    <a:pt x="1116" y="500"/>
                  </a:lnTo>
                  <a:lnTo>
                    <a:pt x="1077" y="503"/>
                  </a:lnTo>
                  <a:lnTo>
                    <a:pt x="1018" y="505"/>
                  </a:lnTo>
                  <a:lnTo>
                    <a:pt x="942" y="506"/>
                  </a:lnTo>
                  <a:lnTo>
                    <a:pt x="884" y="500"/>
                  </a:lnTo>
                  <a:lnTo>
                    <a:pt x="830" y="490"/>
                  </a:lnTo>
                  <a:lnTo>
                    <a:pt x="769" y="475"/>
                  </a:lnTo>
                  <a:lnTo>
                    <a:pt x="715" y="457"/>
                  </a:lnTo>
                  <a:lnTo>
                    <a:pt x="660" y="435"/>
                  </a:lnTo>
                  <a:lnTo>
                    <a:pt x="611" y="409"/>
                  </a:lnTo>
                  <a:lnTo>
                    <a:pt x="563" y="375"/>
                  </a:lnTo>
                  <a:lnTo>
                    <a:pt x="0" y="638"/>
                  </a:lnTo>
                  <a:lnTo>
                    <a:pt x="23" y="660"/>
                  </a:lnTo>
                  <a:lnTo>
                    <a:pt x="55" y="686"/>
                  </a:lnTo>
                  <a:lnTo>
                    <a:pt x="83" y="708"/>
                  </a:lnTo>
                  <a:lnTo>
                    <a:pt x="110" y="729"/>
                  </a:lnTo>
                  <a:lnTo>
                    <a:pt x="137" y="750"/>
                  </a:lnTo>
                  <a:lnTo>
                    <a:pt x="170" y="772"/>
                  </a:lnTo>
                  <a:lnTo>
                    <a:pt x="200" y="790"/>
                  </a:lnTo>
                  <a:lnTo>
                    <a:pt x="230" y="808"/>
                  </a:lnTo>
                  <a:lnTo>
                    <a:pt x="264" y="826"/>
                  </a:lnTo>
                  <a:lnTo>
                    <a:pt x="297" y="844"/>
                  </a:lnTo>
                  <a:lnTo>
                    <a:pt x="331" y="862"/>
                  </a:lnTo>
                  <a:lnTo>
                    <a:pt x="362" y="876"/>
                  </a:lnTo>
                  <a:lnTo>
                    <a:pt x="393" y="891"/>
                  </a:lnTo>
                  <a:lnTo>
                    <a:pt x="423" y="903"/>
                  </a:lnTo>
                  <a:lnTo>
                    <a:pt x="464" y="918"/>
                  </a:lnTo>
                  <a:lnTo>
                    <a:pt x="502" y="931"/>
                  </a:lnTo>
                  <a:lnTo>
                    <a:pt x="546" y="945"/>
                  </a:lnTo>
                  <a:lnTo>
                    <a:pt x="578" y="954"/>
                  </a:lnTo>
                  <a:lnTo>
                    <a:pt x="610" y="964"/>
                  </a:lnTo>
                  <a:lnTo>
                    <a:pt x="647" y="973"/>
                  </a:lnTo>
                  <a:lnTo>
                    <a:pt x="682" y="981"/>
                  </a:lnTo>
                  <a:lnTo>
                    <a:pt x="717" y="987"/>
                  </a:lnTo>
                  <a:lnTo>
                    <a:pt x="758" y="994"/>
                  </a:lnTo>
                  <a:lnTo>
                    <a:pt x="799" y="1000"/>
                  </a:lnTo>
                  <a:lnTo>
                    <a:pt x="841" y="1004"/>
                  </a:lnTo>
                  <a:lnTo>
                    <a:pt x="885" y="1007"/>
                  </a:lnTo>
                  <a:lnTo>
                    <a:pt x="918" y="1008"/>
                  </a:lnTo>
                  <a:lnTo>
                    <a:pt x="963" y="1011"/>
                  </a:lnTo>
                  <a:lnTo>
                    <a:pt x="1008" y="1011"/>
                  </a:lnTo>
                  <a:lnTo>
                    <a:pt x="1043" y="1009"/>
                  </a:lnTo>
                  <a:lnTo>
                    <a:pt x="1081" y="1008"/>
                  </a:lnTo>
                  <a:lnTo>
                    <a:pt x="1123" y="1006"/>
                  </a:lnTo>
                  <a:lnTo>
                    <a:pt x="1161" y="1002"/>
                  </a:lnTo>
                  <a:lnTo>
                    <a:pt x="1194" y="998"/>
                  </a:lnTo>
                  <a:close/>
                </a:path>
              </a:pathLst>
            </a:custGeom>
            <a:solidFill>
              <a:srgbClr val="C0C0C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4890" name="Freeform 69"/>
            <p:cNvSpPr>
              <a:spLocks/>
            </p:cNvSpPr>
            <p:nvPr/>
          </p:nvSpPr>
          <p:spPr bwMode="auto">
            <a:xfrm>
              <a:off x="1199" y="2317"/>
              <a:ext cx="1205" cy="450"/>
            </a:xfrm>
            <a:custGeom>
              <a:avLst/>
              <a:gdLst>
                <a:gd name="T0" fmla="*/ 1179 w 1205"/>
                <a:gd name="T1" fmla="*/ 0 h 1803"/>
                <a:gd name="T2" fmla="*/ 1118 w 1205"/>
                <a:gd name="T3" fmla="*/ 0 h 1803"/>
                <a:gd name="T4" fmla="*/ 1065 w 1205"/>
                <a:gd name="T5" fmla="*/ 0 h 1803"/>
                <a:gd name="T6" fmla="*/ 1012 w 1205"/>
                <a:gd name="T7" fmla="*/ 0 h 1803"/>
                <a:gd name="T8" fmla="*/ 959 w 1205"/>
                <a:gd name="T9" fmla="*/ 0 h 1803"/>
                <a:gd name="T10" fmla="*/ 899 w 1205"/>
                <a:gd name="T11" fmla="*/ 0 h 1803"/>
                <a:gd name="T12" fmla="*/ 840 w 1205"/>
                <a:gd name="T13" fmla="*/ 0 h 1803"/>
                <a:gd name="T14" fmla="*/ 783 w 1205"/>
                <a:gd name="T15" fmla="*/ 0 h 1803"/>
                <a:gd name="T16" fmla="*/ 734 w 1205"/>
                <a:gd name="T17" fmla="*/ 0 h 1803"/>
                <a:gd name="T18" fmla="*/ 685 w 1205"/>
                <a:gd name="T19" fmla="*/ 0 h 1803"/>
                <a:gd name="T20" fmla="*/ 630 w 1205"/>
                <a:gd name="T21" fmla="*/ 0 h 1803"/>
                <a:gd name="T22" fmla="*/ 583 w 1205"/>
                <a:gd name="T23" fmla="*/ 0 h 1803"/>
                <a:gd name="T24" fmla="*/ 506 w 1205"/>
                <a:gd name="T25" fmla="*/ 0 h 1803"/>
                <a:gd name="T26" fmla="*/ 441 w 1205"/>
                <a:gd name="T27" fmla="*/ 0 h 1803"/>
                <a:gd name="T28" fmla="*/ 389 w 1205"/>
                <a:gd name="T29" fmla="*/ 0 h 1803"/>
                <a:gd name="T30" fmla="*/ 335 w 1205"/>
                <a:gd name="T31" fmla="*/ 0 h 1803"/>
                <a:gd name="T32" fmla="*/ 286 w 1205"/>
                <a:gd name="T33" fmla="*/ 0 h 1803"/>
                <a:gd name="T34" fmla="*/ 241 w 1205"/>
                <a:gd name="T35" fmla="*/ 0 h 1803"/>
                <a:gd name="T36" fmla="*/ 203 w 1205"/>
                <a:gd name="T37" fmla="*/ 0 h 1803"/>
                <a:gd name="T38" fmla="*/ 170 w 1205"/>
                <a:gd name="T39" fmla="*/ 0 h 1803"/>
                <a:gd name="T40" fmla="*/ 136 w 1205"/>
                <a:gd name="T41" fmla="*/ 0 h 1803"/>
                <a:gd name="T42" fmla="*/ 115 w 1205"/>
                <a:gd name="T43" fmla="*/ 0 h 1803"/>
                <a:gd name="T44" fmla="*/ 99 w 1205"/>
                <a:gd name="T45" fmla="*/ 0 h 1803"/>
                <a:gd name="T46" fmla="*/ 99 w 1205"/>
                <a:gd name="T47" fmla="*/ 0 h 1803"/>
                <a:gd name="T48" fmla="*/ 111 w 1205"/>
                <a:gd name="T49" fmla="*/ 0 h 1803"/>
                <a:gd name="T50" fmla="*/ 130 w 1205"/>
                <a:gd name="T51" fmla="*/ 0 h 1803"/>
                <a:gd name="T52" fmla="*/ 167 w 1205"/>
                <a:gd name="T53" fmla="*/ 0 h 1803"/>
                <a:gd name="T54" fmla="*/ 211 w 1205"/>
                <a:gd name="T55" fmla="*/ 0 h 1803"/>
                <a:gd name="T56" fmla="*/ 271 w 1205"/>
                <a:gd name="T57" fmla="*/ 0 h 1803"/>
                <a:gd name="T58" fmla="*/ 826 w 1205"/>
                <a:gd name="T59" fmla="*/ 0 h 1803"/>
                <a:gd name="T60" fmla="*/ 813 w 1205"/>
                <a:gd name="T61" fmla="*/ 0 h 1803"/>
                <a:gd name="T62" fmla="*/ 762 w 1205"/>
                <a:gd name="T63" fmla="*/ 0 h 1803"/>
                <a:gd name="T64" fmla="*/ 732 w 1205"/>
                <a:gd name="T65" fmla="*/ 0 h 1803"/>
                <a:gd name="T66" fmla="*/ 722 w 1205"/>
                <a:gd name="T67" fmla="*/ 0 h 1803"/>
                <a:gd name="T68" fmla="*/ 717 w 1205"/>
                <a:gd name="T69" fmla="*/ 0 h 1803"/>
                <a:gd name="T70" fmla="*/ 726 w 1205"/>
                <a:gd name="T71" fmla="*/ 0 h 1803"/>
                <a:gd name="T72" fmla="*/ 749 w 1205"/>
                <a:gd name="T73" fmla="*/ 0 h 1803"/>
                <a:gd name="T74" fmla="*/ 784 w 1205"/>
                <a:gd name="T75" fmla="*/ 0 h 1803"/>
                <a:gd name="T76" fmla="*/ 826 w 1205"/>
                <a:gd name="T77" fmla="*/ 0 h 1803"/>
                <a:gd name="T78" fmla="*/ 865 w 1205"/>
                <a:gd name="T79" fmla="*/ 0 h 1803"/>
                <a:gd name="T80" fmla="*/ 909 w 1205"/>
                <a:gd name="T81" fmla="*/ 0 h 1803"/>
                <a:gd name="T82" fmla="*/ 953 w 1205"/>
                <a:gd name="T83" fmla="*/ 0 h 1803"/>
                <a:gd name="T84" fmla="*/ 1003 w 1205"/>
                <a:gd name="T85" fmla="*/ 0 h 1803"/>
                <a:gd name="T86" fmla="*/ 1063 w 1205"/>
                <a:gd name="T87" fmla="*/ 0 h 1803"/>
                <a:gd name="T88" fmla="*/ 1121 w 1205"/>
                <a:gd name="T89" fmla="*/ 0 h 1803"/>
                <a:gd name="T90" fmla="*/ 1205 w 1205"/>
                <a:gd name="T91" fmla="*/ 0 h 1803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205"/>
                <a:gd name="T139" fmla="*/ 0 h 1803"/>
                <a:gd name="T140" fmla="*/ 1205 w 1205"/>
                <a:gd name="T141" fmla="*/ 1803 h 1803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205" h="1803">
                  <a:moveTo>
                    <a:pt x="1205" y="0"/>
                  </a:moveTo>
                  <a:lnTo>
                    <a:pt x="1179" y="4"/>
                  </a:lnTo>
                  <a:lnTo>
                    <a:pt x="1153" y="7"/>
                  </a:lnTo>
                  <a:lnTo>
                    <a:pt x="1118" y="13"/>
                  </a:lnTo>
                  <a:lnTo>
                    <a:pt x="1092" y="18"/>
                  </a:lnTo>
                  <a:lnTo>
                    <a:pt x="1065" y="24"/>
                  </a:lnTo>
                  <a:lnTo>
                    <a:pt x="1039" y="31"/>
                  </a:lnTo>
                  <a:lnTo>
                    <a:pt x="1012" y="37"/>
                  </a:lnTo>
                  <a:lnTo>
                    <a:pt x="986" y="43"/>
                  </a:lnTo>
                  <a:lnTo>
                    <a:pt x="959" y="52"/>
                  </a:lnTo>
                  <a:lnTo>
                    <a:pt x="926" y="62"/>
                  </a:lnTo>
                  <a:lnTo>
                    <a:pt x="899" y="72"/>
                  </a:lnTo>
                  <a:lnTo>
                    <a:pt x="870" y="82"/>
                  </a:lnTo>
                  <a:lnTo>
                    <a:pt x="840" y="93"/>
                  </a:lnTo>
                  <a:lnTo>
                    <a:pt x="810" y="105"/>
                  </a:lnTo>
                  <a:lnTo>
                    <a:pt x="783" y="116"/>
                  </a:lnTo>
                  <a:lnTo>
                    <a:pt x="757" y="129"/>
                  </a:lnTo>
                  <a:lnTo>
                    <a:pt x="734" y="140"/>
                  </a:lnTo>
                  <a:lnTo>
                    <a:pt x="711" y="153"/>
                  </a:lnTo>
                  <a:lnTo>
                    <a:pt x="685" y="165"/>
                  </a:lnTo>
                  <a:lnTo>
                    <a:pt x="656" y="181"/>
                  </a:lnTo>
                  <a:lnTo>
                    <a:pt x="630" y="197"/>
                  </a:lnTo>
                  <a:lnTo>
                    <a:pt x="606" y="213"/>
                  </a:lnTo>
                  <a:lnTo>
                    <a:pt x="583" y="226"/>
                  </a:lnTo>
                  <a:lnTo>
                    <a:pt x="544" y="251"/>
                  </a:lnTo>
                  <a:lnTo>
                    <a:pt x="506" y="281"/>
                  </a:lnTo>
                  <a:lnTo>
                    <a:pt x="476" y="303"/>
                  </a:lnTo>
                  <a:lnTo>
                    <a:pt x="441" y="335"/>
                  </a:lnTo>
                  <a:lnTo>
                    <a:pt x="416" y="358"/>
                  </a:lnTo>
                  <a:lnTo>
                    <a:pt x="389" y="385"/>
                  </a:lnTo>
                  <a:lnTo>
                    <a:pt x="359" y="414"/>
                  </a:lnTo>
                  <a:lnTo>
                    <a:pt x="335" y="442"/>
                  </a:lnTo>
                  <a:lnTo>
                    <a:pt x="310" y="474"/>
                  </a:lnTo>
                  <a:lnTo>
                    <a:pt x="286" y="505"/>
                  </a:lnTo>
                  <a:lnTo>
                    <a:pt x="261" y="538"/>
                  </a:lnTo>
                  <a:lnTo>
                    <a:pt x="241" y="566"/>
                  </a:lnTo>
                  <a:lnTo>
                    <a:pt x="222" y="601"/>
                  </a:lnTo>
                  <a:lnTo>
                    <a:pt x="203" y="636"/>
                  </a:lnTo>
                  <a:lnTo>
                    <a:pt x="186" y="671"/>
                  </a:lnTo>
                  <a:lnTo>
                    <a:pt x="170" y="709"/>
                  </a:lnTo>
                  <a:lnTo>
                    <a:pt x="149" y="757"/>
                  </a:lnTo>
                  <a:lnTo>
                    <a:pt x="136" y="801"/>
                  </a:lnTo>
                  <a:lnTo>
                    <a:pt x="122" y="846"/>
                  </a:lnTo>
                  <a:lnTo>
                    <a:pt x="115" y="890"/>
                  </a:lnTo>
                  <a:lnTo>
                    <a:pt x="106" y="942"/>
                  </a:lnTo>
                  <a:lnTo>
                    <a:pt x="99" y="1006"/>
                  </a:lnTo>
                  <a:lnTo>
                    <a:pt x="98" y="1056"/>
                  </a:lnTo>
                  <a:lnTo>
                    <a:pt x="99" y="1106"/>
                  </a:lnTo>
                  <a:lnTo>
                    <a:pt x="105" y="1153"/>
                  </a:lnTo>
                  <a:lnTo>
                    <a:pt x="111" y="1197"/>
                  </a:lnTo>
                  <a:lnTo>
                    <a:pt x="118" y="1243"/>
                  </a:lnTo>
                  <a:lnTo>
                    <a:pt x="130" y="1291"/>
                  </a:lnTo>
                  <a:lnTo>
                    <a:pt x="147" y="1341"/>
                  </a:lnTo>
                  <a:lnTo>
                    <a:pt x="167" y="1393"/>
                  </a:lnTo>
                  <a:lnTo>
                    <a:pt x="188" y="1442"/>
                  </a:lnTo>
                  <a:lnTo>
                    <a:pt x="211" y="1489"/>
                  </a:lnTo>
                  <a:lnTo>
                    <a:pt x="238" y="1535"/>
                  </a:lnTo>
                  <a:lnTo>
                    <a:pt x="271" y="1579"/>
                  </a:lnTo>
                  <a:lnTo>
                    <a:pt x="0" y="1704"/>
                  </a:lnTo>
                  <a:lnTo>
                    <a:pt x="826" y="1803"/>
                  </a:lnTo>
                  <a:lnTo>
                    <a:pt x="1130" y="1188"/>
                  </a:lnTo>
                  <a:lnTo>
                    <a:pt x="813" y="1326"/>
                  </a:lnTo>
                  <a:lnTo>
                    <a:pt x="781" y="1286"/>
                  </a:lnTo>
                  <a:lnTo>
                    <a:pt x="762" y="1251"/>
                  </a:lnTo>
                  <a:lnTo>
                    <a:pt x="745" y="1215"/>
                  </a:lnTo>
                  <a:lnTo>
                    <a:pt x="732" y="1178"/>
                  </a:lnTo>
                  <a:lnTo>
                    <a:pt x="724" y="1143"/>
                  </a:lnTo>
                  <a:lnTo>
                    <a:pt x="722" y="1109"/>
                  </a:lnTo>
                  <a:lnTo>
                    <a:pt x="717" y="1075"/>
                  </a:lnTo>
                  <a:lnTo>
                    <a:pt x="717" y="1041"/>
                  </a:lnTo>
                  <a:lnTo>
                    <a:pt x="720" y="1000"/>
                  </a:lnTo>
                  <a:lnTo>
                    <a:pt x="726" y="960"/>
                  </a:lnTo>
                  <a:lnTo>
                    <a:pt x="736" y="916"/>
                  </a:lnTo>
                  <a:lnTo>
                    <a:pt x="749" y="881"/>
                  </a:lnTo>
                  <a:lnTo>
                    <a:pt x="768" y="842"/>
                  </a:lnTo>
                  <a:lnTo>
                    <a:pt x="784" y="807"/>
                  </a:lnTo>
                  <a:lnTo>
                    <a:pt x="807" y="774"/>
                  </a:lnTo>
                  <a:lnTo>
                    <a:pt x="826" y="749"/>
                  </a:lnTo>
                  <a:lnTo>
                    <a:pt x="845" y="728"/>
                  </a:lnTo>
                  <a:lnTo>
                    <a:pt x="865" y="707"/>
                  </a:lnTo>
                  <a:lnTo>
                    <a:pt x="886" y="686"/>
                  </a:lnTo>
                  <a:lnTo>
                    <a:pt x="909" y="664"/>
                  </a:lnTo>
                  <a:lnTo>
                    <a:pt x="930" y="649"/>
                  </a:lnTo>
                  <a:lnTo>
                    <a:pt x="953" y="629"/>
                  </a:lnTo>
                  <a:lnTo>
                    <a:pt x="976" y="614"/>
                  </a:lnTo>
                  <a:lnTo>
                    <a:pt x="1003" y="597"/>
                  </a:lnTo>
                  <a:lnTo>
                    <a:pt x="1036" y="579"/>
                  </a:lnTo>
                  <a:lnTo>
                    <a:pt x="1063" y="565"/>
                  </a:lnTo>
                  <a:lnTo>
                    <a:pt x="1087" y="554"/>
                  </a:lnTo>
                  <a:lnTo>
                    <a:pt x="1121" y="539"/>
                  </a:lnTo>
                  <a:lnTo>
                    <a:pt x="1153" y="528"/>
                  </a:lnTo>
                  <a:lnTo>
                    <a:pt x="1205" y="516"/>
                  </a:lnTo>
                  <a:lnTo>
                    <a:pt x="1205" y="0"/>
                  </a:lnTo>
                  <a:close/>
                </a:path>
              </a:pathLst>
            </a:custGeom>
            <a:solidFill>
              <a:srgbClr val="EAEAE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4891" name="Freeform 70"/>
            <p:cNvSpPr>
              <a:spLocks/>
            </p:cNvSpPr>
            <p:nvPr/>
          </p:nvSpPr>
          <p:spPr bwMode="auto">
            <a:xfrm>
              <a:off x="2129" y="2255"/>
              <a:ext cx="1791" cy="408"/>
            </a:xfrm>
            <a:custGeom>
              <a:avLst/>
              <a:gdLst>
                <a:gd name="T0" fmla="*/ 707 w 1791"/>
                <a:gd name="T1" fmla="*/ 0 h 1632"/>
                <a:gd name="T2" fmla="*/ 772 w 1791"/>
                <a:gd name="T3" fmla="*/ 0 h 1632"/>
                <a:gd name="T4" fmla="*/ 823 w 1791"/>
                <a:gd name="T5" fmla="*/ 0 h 1632"/>
                <a:gd name="T6" fmla="*/ 876 w 1791"/>
                <a:gd name="T7" fmla="*/ 0 h 1632"/>
                <a:gd name="T8" fmla="*/ 929 w 1791"/>
                <a:gd name="T9" fmla="*/ 0 h 1632"/>
                <a:gd name="T10" fmla="*/ 990 w 1791"/>
                <a:gd name="T11" fmla="*/ 0 h 1632"/>
                <a:gd name="T12" fmla="*/ 1049 w 1791"/>
                <a:gd name="T13" fmla="*/ 0 h 1632"/>
                <a:gd name="T14" fmla="*/ 1106 w 1791"/>
                <a:gd name="T15" fmla="*/ 0 h 1632"/>
                <a:gd name="T16" fmla="*/ 1155 w 1791"/>
                <a:gd name="T17" fmla="*/ 0 h 1632"/>
                <a:gd name="T18" fmla="*/ 1204 w 1791"/>
                <a:gd name="T19" fmla="*/ 0 h 1632"/>
                <a:gd name="T20" fmla="*/ 1258 w 1791"/>
                <a:gd name="T21" fmla="*/ 0 h 1632"/>
                <a:gd name="T22" fmla="*/ 1306 w 1791"/>
                <a:gd name="T23" fmla="*/ 0 h 1632"/>
                <a:gd name="T24" fmla="*/ 1381 w 1791"/>
                <a:gd name="T25" fmla="*/ 0 h 1632"/>
                <a:gd name="T26" fmla="*/ 1446 w 1791"/>
                <a:gd name="T27" fmla="*/ 0 h 1632"/>
                <a:gd name="T28" fmla="*/ 1498 w 1791"/>
                <a:gd name="T29" fmla="*/ 0 h 1632"/>
                <a:gd name="T30" fmla="*/ 1553 w 1791"/>
                <a:gd name="T31" fmla="*/ 0 h 1632"/>
                <a:gd name="T32" fmla="*/ 1603 w 1791"/>
                <a:gd name="T33" fmla="*/ 0 h 1632"/>
                <a:gd name="T34" fmla="*/ 1647 w 1791"/>
                <a:gd name="T35" fmla="*/ 0 h 1632"/>
                <a:gd name="T36" fmla="*/ 1686 w 1791"/>
                <a:gd name="T37" fmla="*/ 0 h 1632"/>
                <a:gd name="T38" fmla="*/ 1719 w 1791"/>
                <a:gd name="T39" fmla="*/ 0 h 1632"/>
                <a:gd name="T40" fmla="*/ 1753 w 1791"/>
                <a:gd name="T41" fmla="*/ 0 h 1632"/>
                <a:gd name="T42" fmla="*/ 1773 w 1791"/>
                <a:gd name="T43" fmla="*/ 0 h 1632"/>
                <a:gd name="T44" fmla="*/ 1790 w 1791"/>
                <a:gd name="T45" fmla="*/ 0 h 1632"/>
                <a:gd name="T46" fmla="*/ 1790 w 1791"/>
                <a:gd name="T47" fmla="*/ 0 h 1632"/>
                <a:gd name="T48" fmla="*/ 1777 w 1791"/>
                <a:gd name="T49" fmla="*/ 0 h 1632"/>
                <a:gd name="T50" fmla="*/ 1758 w 1791"/>
                <a:gd name="T51" fmla="*/ 0 h 1632"/>
                <a:gd name="T52" fmla="*/ 1722 w 1791"/>
                <a:gd name="T53" fmla="*/ 0 h 1632"/>
                <a:gd name="T54" fmla="*/ 1158 w 1791"/>
                <a:gd name="T55" fmla="*/ 0 h 1632"/>
                <a:gd name="T56" fmla="*/ 1171 w 1791"/>
                <a:gd name="T57" fmla="*/ 0 h 1632"/>
                <a:gd name="T58" fmla="*/ 1169 w 1791"/>
                <a:gd name="T59" fmla="*/ 0 h 1632"/>
                <a:gd name="T60" fmla="*/ 1152 w 1791"/>
                <a:gd name="T61" fmla="*/ 0 h 1632"/>
                <a:gd name="T62" fmla="*/ 1121 w 1791"/>
                <a:gd name="T63" fmla="*/ 0 h 1632"/>
                <a:gd name="T64" fmla="*/ 1081 w 1791"/>
                <a:gd name="T65" fmla="*/ 0 h 1632"/>
                <a:gd name="T66" fmla="*/ 1043 w 1791"/>
                <a:gd name="T67" fmla="*/ 0 h 1632"/>
                <a:gd name="T68" fmla="*/ 1002 w 1791"/>
                <a:gd name="T69" fmla="*/ 0 h 1632"/>
                <a:gd name="T70" fmla="*/ 957 w 1791"/>
                <a:gd name="T71" fmla="*/ 0 h 1632"/>
                <a:gd name="T72" fmla="*/ 911 w 1791"/>
                <a:gd name="T73" fmla="*/ 0 h 1632"/>
                <a:gd name="T74" fmla="*/ 851 w 1791"/>
                <a:gd name="T75" fmla="*/ 0 h 1632"/>
                <a:gd name="T76" fmla="*/ 801 w 1791"/>
                <a:gd name="T77" fmla="*/ 0 h 1632"/>
                <a:gd name="T78" fmla="*/ 737 w 1791"/>
                <a:gd name="T79" fmla="*/ 0 h 1632"/>
                <a:gd name="T80" fmla="*/ 684 w 1791"/>
                <a:gd name="T81" fmla="*/ 0 h 1632"/>
                <a:gd name="T82" fmla="*/ 605 w 1791"/>
                <a:gd name="T83" fmla="*/ 0 h 1632"/>
                <a:gd name="T84" fmla="*/ 526 w 1791"/>
                <a:gd name="T85" fmla="*/ 0 h 1632"/>
                <a:gd name="T86" fmla="*/ 504 w 1791"/>
                <a:gd name="T87" fmla="*/ 0 h 1632"/>
                <a:gd name="T88" fmla="*/ 502 w 1791"/>
                <a:gd name="T89" fmla="*/ 0 h 1632"/>
                <a:gd name="T90" fmla="*/ 530 w 1791"/>
                <a:gd name="T91" fmla="*/ 0 h 1632"/>
                <a:gd name="T92" fmla="*/ 610 w 1791"/>
                <a:gd name="T93" fmla="*/ 0 h 1632"/>
                <a:gd name="T94" fmla="*/ 682 w 1791"/>
                <a:gd name="T95" fmla="*/ 0 h 1632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1791"/>
                <a:gd name="T145" fmla="*/ 0 h 1632"/>
                <a:gd name="T146" fmla="*/ 1791 w 1791"/>
                <a:gd name="T147" fmla="*/ 1632 h 1632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791" h="1632">
                  <a:moveTo>
                    <a:pt x="682" y="239"/>
                  </a:moveTo>
                  <a:lnTo>
                    <a:pt x="707" y="242"/>
                  </a:lnTo>
                  <a:lnTo>
                    <a:pt x="739" y="246"/>
                  </a:lnTo>
                  <a:lnTo>
                    <a:pt x="772" y="253"/>
                  </a:lnTo>
                  <a:lnTo>
                    <a:pt x="795" y="257"/>
                  </a:lnTo>
                  <a:lnTo>
                    <a:pt x="823" y="263"/>
                  </a:lnTo>
                  <a:lnTo>
                    <a:pt x="848" y="270"/>
                  </a:lnTo>
                  <a:lnTo>
                    <a:pt x="876" y="276"/>
                  </a:lnTo>
                  <a:lnTo>
                    <a:pt x="900" y="282"/>
                  </a:lnTo>
                  <a:lnTo>
                    <a:pt x="929" y="290"/>
                  </a:lnTo>
                  <a:lnTo>
                    <a:pt x="962" y="302"/>
                  </a:lnTo>
                  <a:lnTo>
                    <a:pt x="990" y="310"/>
                  </a:lnTo>
                  <a:lnTo>
                    <a:pt x="1017" y="320"/>
                  </a:lnTo>
                  <a:lnTo>
                    <a:pt x="1049" y="331"/>
                  </a:lnTo>
                  <a:lnTo>
                    <a:pt x="1079" y="343"/>
                  </a:lnTo>
                  <a:lnTo>
                    <a:pt x="1106" y="354"/>
                  </a:lnTo>
                  <a:lnTo>
                    <a:pt x="1132" y="368"/>
                  </a:lnTo>
                  <a:lnTo>
                    <a:pt x="1155" y="379"/>
                  </a:lnTo>
                  <a:lnTo>
                    <a:pt x="1178" y="392"/>
                  </a:lnTo>
                  <a:lnTo>
                    <a:pt x="1204" y="404"/>
                  </a:lnTo>
                  <a:lnTo>
                    <a:pt x="1233" y="419"/>
                  </a:lnTo>
                  <a:lnTo>
                    <a:pt x="1258" y="435"/>
                  </a:lnTo>
                  <a:lnTo>
                    <a:pt x="1283" y="450"/>
                  </a:lnTo>
                  <a:lnTo>
                    <a:pt x="1306" y="464"/>
                  </a:lnTo>
                  <a:lnTo>
                    <a:pt x="1343" y="490"/>
                  </a:lnTo>
                  <a:lnTo>
                    <a:pt x="1381" y="518"/>
                  </a:lnTo>
                  <a:lnTo>
                    <a:pt x="1411" y="540"/>
                  </a:lnTo>
                  <a:lnTo>
                    <a:pt x="1446" y="572"/>
                  </a:lnTo>
                  <a:lnTo>
                    <a:pt x="1471" y="596"/>
                  </a:lnTo>
                  <a:lnTo>
                    <a:pt x="1498" y="622"/>
                  </a:lnTo>
                  <a:lnTo>
                    <a:pt x="1528" y="652"/>
                  </a:lnTo>
                  <a:lnTo>
                    <a:pt x="1553" y="680"/>
                  </a:lnTo>
                  <a:lnTo>
                    <a:pt x="1577" y="712"/>
                  </a:lnTo>
                  <a:lnTo>
                    <a:pt x="1603" y="743"/>
                  </a:lnTo>
                  <a:lnTo>
                    <a:pt x="1625" y="776"/>
                  </a:lnTo>
                  <a:lnTo>
                    <a:pt x="1647" y="805"/>
                  </a:lnTo>
                  <a:lnTo>
                    <a:pt x="1667" y="840"/>
                  </a:lnTo>
                  <a:lnTo>
                    <a:pt x="1686" y="874"/>
                  </a:lnTo>
                  <a:lnTo>
                    <a:pt x="1702" y="909"/>
                  </a:lnTo>
                  <a:lnTo>
                    <a:pt x="1719" y="948"/>
                  </a:lnTo>
                  <a:lnTo>
                    <a:pt x="1739" y="995"/>
                  </a:lnTo>
                  <a:lnTo>
                    <a:pt x="1753" y="1039"/>
                  </a:lnTo>
                  <a:lnTo>
                    <a:pt x="1766" y="1084"/>
                  </a:lnTo>
                  <a:lnTo>
                    <a:pt x="1773" y="1128"/>
                  </a:lnTo>
                  <a:lnTo>
                    <a:pt x="1783" y="1180"/>
                  </a:lnTo>
                  <a:lnTo>
                    <a:pt x="1790" y="1244"/>
                  </a:lnTo>
                  <a:lnTo>
                    <a:pt x="1791" y="1294"/>
                  </a:lnTo>
                  <a:lnTo>
                    <a:pt x="1790" y="1343"/>
                  </a:lnTo>
                  <a:lnTo>
                    <a:pt x="1784" y="1391"/>
                  </a:lnTo>
                  <a:lnTo>
                    <a:pt x="1777" y="1435"/>
                  </a:lnTo>
                  <a:lnTo>
                    <a:pt x="1771" y="1481"/>
                  </a:lnTo>
                  <a:lnTo>
                    <a:pt x="1758" y="1528"/>
                  </a:lnTo>
                  <a:lnTo>
                    <a:pt x="1742" y="1579"/>
                  </a:lnTo>
                  <a:lnTo>
                    <a:pt x="1722" y="1632"/>
                  </a:lnTo>
                  <a:lnTo>
                    <a:pt x="1604" y="1337"/>
                  </a:lnTo>
                  <a:lnTo>
                    <a:pt x="1158" y="1398"/>
                  </a:lnTo>
                  <a:lnTo>
                    <a:pt x="1167" y="1346"/>
                  </a:lnTo>
                  <a:lnTo>
                    <a:pt x="1171" y="1313"/>
                  </a:lnTo>
                  <a:lnTo>
                    <a:pt x="1171" y="1278"/>
                  </a:lnTo>
                  <a:lnTo>
                    <a:pt x="1169" y="1237"/>
                  </a:lnTo>
                  <a:lnTo>
                    <a:pt x="1162" y="1199"/>
                  </a:lnTo>
                  <a:lnTo>
                    <a:pt x="1152" y="1155"/>
                  </a:lnTo>
                  <a:lnTo>
                    <a:pt x="1140" y="1120"/>
                  </a:lnTo>
                  <a:lnTo>
                    <a:pt x="1121" y="1080"/>
                  </a:lnTo>
                  <a:lnTo>
                    <a:pt x="1103" y="1046"/>
                  </a:lnTo>
                  <a:lnTo>
                    <a:pt x="1081" y="1013"/>
                  </a:lnTo>
                  <a:lnTo>
                    <a:pt x="1062" y="988"/>
                  </a:lnTo>
                  <a:lnTo>
                    <a:pt x="1043" y="967"/>
                  </a:lnTo>
                  <a:lnTo>
                    <a:pt x="1024" y="946"/>
                  </a:lnTo>
                  <a:lnTo>
                    <a:pt x="1002" y="925"/>
                  </a:lnTo>
                  <a:lnTo>
                    <a:pt x="978" y="903"/>
                  </a:lnTo>
                  <a:lnTo>
                    <a:pt x="957" y="887"/>
                  </a:lnTo>
                  <a:lnTo>
                    <a:pt x="934" y="869"/>
                  </a:lnTo>
                  <a:lnTo>
                    <a:pt x="911" y="852"/>
                  </a:lnTo>
                  <a:lnTo>
                    <a:pt x="884" y="836"/>
                  </a:lnTo>
                  <a:lnTo>
                    <a:pt x="851" y="819"/>
                  </a:lnTo>
                  <a:lnTo>
                    <a:pt x="824" y="804"/>
                  </a:lnTo>
                  <a:lnTo>
                    <a:pt x="801" y="794"/>
                  </a:lnTo>
                  <a:lnTo>
                    <a:pt x="767" y="777"/>
                  </a:lnTo>
                  <a:lnTo>
                    <a:pt x="737" y="768"/>
                  </a:lnTo>
                  <a:lnTo>
                    <a:pt x="711" y="761"/>
                  </a:lnTo>
                  <a:lnTo>
                    <a:pt x="684" y="753"/>
                  </a:lnTo>
                  <a:lnTo>
                    <a:pt x="643" y="745"/>
                  </a:lnTo>
                  <a:lnTo>
                    <a:pt x="605" y="740"/>
                  </a:lnTo>
                  <a:lnTo>
                    <a:pt x="565" y="736"/>
                  </a:lnTo>
                  <a:lnTo>
                    <a:pt x="526" y="734"/>
                  </a:lnTo>
                  <a:lnTo>
                    <a:pt x="504" y="733"/>
                  </a:lnTo>
                  <a:lnTo>
                    <a:pt x="504" y="999"/>
                  </a:lnTo>
                  <a:lnTo>
                    <a:pt x="0" y="506"/>
                  </a:lnTo>
                  <a:lnTo>
                    <a:pt x="502" y="0"/>
                  </a:lnTo>
                  <a:lnTo>
                    <a:pt x="502" y="228"/>
                  </a:lnTo>
                  <a:lnTo>
                    <a:pt x="530" y="229"/>
                  </a:lnTo>
                  <a:lnTo>
                    <a:pt x="569" y="230"/>
                  </a:lnTo>
                  <a:lnTo>
                    <a:pt x="610" y="232"/>
                  </a:lnTo>
                  <a:lnTo>
                    <a:pt x="650" y="235"/>
                  </a:lnTo>
                  <a:lnTo>
                    <a:pt x="682" y="239"/>
                  </a:lnTo>
                  <a:close/>
                </a:path>
              </a:pathLst>
            </a:custGeom>
            <a:solidFill>
              <a:srgbClr val="DDDDD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4892" name="Text Box 71"/>
            <p:cNvSpPr txBox="1">
              <a:spLocks noChangeArrowheads="1"/>
            </p:cNvSpPr>
            <p:nvPr/>
          </p:nvSpPr>
          <p:spPr bwMode="auto">
            <a:xfrm>
              <a:off x="2304" y="2454"/>
              <a:ext cx="714" cy="1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2000" b="1">
                  <a:solidFill>
                    <a:srgbClr val="66FF33"/>
                  </a:solidFill>
                  <a:latin typeface="Times New Roman" pitchFamily="18" charset="0"/>
                  <a:ea typeface="標楷體" pitchFamily="65" charset="-120"/>
                </a:rPr>
                <a:t>組織學習</a:t>
              </a:r>
            </a:p>
          </p:txBody>
        </p:sp>
        <p:sp>
          <p:nvSpPr>
            <p:cNvPr id="164893" name="Text Box 72"/>
            <p:cNvSpPr txBox="1">
              <a:spLocks noChangeArrowheads="1"/>
            </p:cNvSpPr>
            <p:nvPr/>
          </p:nvSpPr>
          <p:spPr bwMode="auto">
            <a:xfrm>
              <a:off x="2822" y="2230"/>
              <a:ext cx="714" cy="1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2000" b="1">
                  <a:solidFill>
                    <a:srgbClr val="FF0000"/>
                  </a:solidFill>
                  <a:latin typeface="Times New Roman" pitchFamily="18" charset="0"/>
                  <a:ea typeface="標楷體" pitchFamily="65" charset="-120"/>
                </a:rPr>
                <a:t>系統思考</a:t>
              </a:r>
            </a:p>
          </p:txBody>
        </p:sp>
        <p:sp>
          <p:nvSpPr>
            <p:cNvPr id="164894" name="Text Box 73"/>
            <p:cNvSpPr txBox="1">
              <a:spLocks noChangeArrowheads="1"/>
            </p:cNvSpPr>
            <p:nvPr/>
          </p:nvSpPr>
          <p:spPr bwMode="auto">
            <a:xfrm>
              <a:off x="1440" y="2559"/>
              <a:ext cx="714" cy="1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2000" b="1">
                  <a:solidFill>
                    <a:srgbClr val="FF0000"/>
                  </a:solidFill>
                  <a:latin typeface="Times New Roman" pitchFamily="18" charset="0"/>
                  <a:ea typeface="標楷體" pitchFamily="65" charset="-120"/>
                </a:rPr>
                <a:t>自我超越</a:t>
              </a:r>
            </a:p>
          </p:txBody>
        </p:sp>
        <p:sp>
          <p:nvSpPr>
            <p:cNvPr id="164895" name="Text Box 74"/>
            <p:cNvSpPr txBox="1">
              <a:spLocks noChangeArrowheads="1"/>
            </p:cNvSpPr>
            <p:nvPr/>
          </p:nvSpPr>
          <p:spPr bwMode="auto">
            <a:xfrm>
              <a:off x="2496" y="2655"/>
              <a:ext cx="714" cy="1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2000" b="1">
                  <a:solidFill>
                    <a:srgbClr val="FF0000"/>
                  </a:solidFill>
                  <a:latin typeface="Times New Roman" pitchFamily="18" charset="0"/>
                  <a:ea typeface="標楷體" pitchFamily="65" charset="-120"/>
                </a:rPr>
                <a:t>團隊學習</a:t>
              </a:r>
            </a:p>
          </p:txBody>
        </p:sp>
        <p:sp>
          <p:nvSpPr>
            <p:cNvPr id="164896" name="Text Box 75"/>
            <p:cNvSpPr txBox="1">
              <a:spLocks noChangeArrowheads="1"/>
            </p:cNvSpPr>
            <p:nvPr/>
          </p:nvSpPr>
          <p:spPr bwMode="auto">
            <a:xfrm>
              <a:off x="3312" y="2511"/>
              <a:ext cx="715" cy="1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2000" b="1">
                  <a:solidFill>
                    <a:srgbClr val="FF0000"/>
                  </a:solidFill>
                  <a:latin typeface="Times New Roman" pitchFamily="18" charset="0"/>
                  <a:ea typeface="標楷體" pitchFamily="65" charset="-120"/>
                </a:rPr>
                <a:t>共同願景</a:t>
              </a:r>
            </a:p>
          </p:txBody>
        </p:sp>
        <p:sp>
          <p:nvSpPr>
            <p:cNvPr id="164897" name="Text Box 76"/>
            <p:cNvSpPr txBox="1">
              <a:spLocks noChangeArrowheads="1"/>
            </p:cNvSpPr>
            <p:nvPr/>
          </p:nvSpPr>
          <p:spPr bwMode="auto">
            <a:xfrm>
              <a:off x="1968" y="2271"/>
              <a:ext cx="715" cy="1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2000" b="1">
                  <a:solidFill>
                    <a:srgbClr val="FF0000"/>
                  </a:solidFill>
                  <a:latin typeface="Times New Roman" pitchFamily="18" charset="0"/>
                  <a:ea typeface="標楷體" pitchFamily="65" charset="-120"/>
                </a:rPr>
                <a:t>心智模式</a:t>
              </a:r>
            </a:p>
          </p:txBody>
        </p:sp>
      </p:grpSp>
      <p:grpSp>
        <p:nvGrpSpPr>
          <p:cNvPr id="4" name="Group 77"/>
          <p:cNvGrpSpPr>
            <a:grpSpLocks/>
          </p:cNvGrpSpPr>
          <p:nvPr/>
        </p:nvGrpSpPr>
        <p:grpSpPr bwMode="auto">
          <a:xfrm>
            <a:off x="3352800" y="1752600"/>
            <a:ext cx="2825750" cy="1316038"/>
            <a:chOff x="2352" y="1584"/>
            <a:chExt cx="1682" cy="588"/>
          </a:xfrm>
        </p:grpSpPr>
        <p:sp>
          <p:nvSpPr>
            <p:cNvPr id="164880" name="Freeform 78"/>
            <p:cNvSpPr>
              <a:spLocks/>
            </p:cNvSpPr>
            <p:nvPr/>
          </p:nvSpPr>
          <p:spPr bwMode="auto">
            <a:xfrm>
              <a:off x="2914" y="1584"/>
              <a:ext cx="1080" cy="455"/>
            </a:xfrm>
            <a:custGeom>
              <a:avLst/>
              <a:gdLst>
                <a:gd name="T0" fmla="*/ 0 w 2162"/>
                <a:gd name="T1" fmla="*/ 0 h 1820"/>
                <a:gd name="T2" fmla="*/ 0 w 2162"/>
                <a:gd name="T3" fmla="*/ 0 h 1820"/>
                <a:gd name="T4" fmla="*/ 0 w 2162"/>
                <a:gd name="T5" fmla="*/ 0 h 1820"/>
                <a:gd name="T6" fmla="*/ 1 w 2162"/>
                <a:gd name="T7" fmla="*/ 0 h 1820"/>
                <a:gd name="T8" fmla="*/ 1 w 2162"/>
                <a:gd name="T9" fmla="*/ 0 h 1820"/>
                <a:gd name="T10" fmla="*/ 1 w 2162"/>
                <a:gd name="T11" fmla="*/ 0 h 1820"/>
                <a:gd name="T12" fmla="*/ 1 w 2162"/>
                <a:gd name="T13" fmla="*/ 0 h 1820"/>
                <a:gd name="T14" fmla="*/ 1 w 2162"/>
                <a:gd name="T15" fmla="*/ 0 h 1820"/>
                <a:gd name="T16" fmla="*/ 1 w 2162"/>
                <a:gd name="T17" fmla="*/ 0 h 1820"/>
                <a:gd name="T18" fmla="*/ 1 w 2162"/>
                <a:gd name="T19" fmla="*/ 0 h 1820"/>
                <a:gd name="T20" fmla="*/ 1 w 2162"/>
                <a:gd name="T21" fmla="*/ 0 h 1820"/>
                <a:gd name="T22" fmla="*/ 1 w 2162"/>
                <a:gd name="T23" fmla="*/ 0 h 1820"/>
                <a:gd name="T24" fmla="*/ 1 w 2162"/>
                <a:gd name="T25" fmla="*/ 0 h 1820"/>
                <a:gd name="T26" fmla="*/ 1 w 2162"/>
                <a:gd name="T27" fmla="*/ 0 h 1820"/>
                <a:gd name="T28" fmla="*/ 1 w 2162"/>
                <a:gd name="T29" fmla="*/ 0 h 1820"/>
                <a:gd name="T30" fmla="*/ 1 w 2162"/>
                <a:gd name="T31" fmla="*/ 0 h 1820"/>
                <a:gd name="T32" fmla="*/ 1 w 2162"/>
                <a:gd name="T33" fmla="*/ 0 h 1820"/>
                <a:gd name="T34" fmla="*/ 1 w 2162"/>
                <a:gd name="T35" fmla="*/ 0 h 1820"/>
                <a:gd name="T36" fmla="*/ 1 w 2162"/>
                <a:gd name="T37" fmla="*/ 0 h 1820"/>
                <a:gd name="T38" fmla="*/ 2 w 2162"/>
                <a:gd name="T39" fmla="*/ 0 h 1820"/>
                <a:gd name="T40" fmla="*/ 2 w 2162"/>
                <a:gd name="T41" fmla="*/ 0 h 1820"/>
                <a:gd name="T42" fmla="*/ 2 w 2162"/>
                <a:gd name="T43" fmla="*/ 0 h 1820"/>
                <a:gd name="T44" fmla="*/ 2 w 2162"/>
                <a:gd name="T45" fmla="*/ 0 h 1820"/>
                <a:gd name="T46" fmla="*/ 2 w 2162"/>
                <a:gd name="T47" fmla="*/ 0 h 1820"/>
                <a:gd name="T48" fmla="*/ 2 w 2162"/>
                <a:gd name="T49" fmla="*/ 0 h 1820"/>
                <a:gd name="T50" fmla="*/ 2 w 2162"/>
                <a:gd name="T51" fmla="*/ 0 h 1820"/>
                <a:gd name="T52" fmla="*/ 2 w 2162"/>
                <a:gd name="T53" fmla="*/ 0 h 1820"/>
                <a:gd name="T54" fmla="*/ 1 w 2162"/>
                <a:gd name="T55" fmla="*/ 0 h 1820"/>
                <a:gd name="T56" fmla="*/ 1 w 2162"/>
                <a:gd name="T57" fmla="*/ 0 h 1820"/>
                <a:gd name="T58" fmla="*/ 1 w 2162"/>
                <a:gd name="T59" fmla="*/ 0 h 1820"/>
                <a:gd name="T60" fmla="*/ 1 w 2162"/>
                <a:gd name="T61" fmla="*/ 0 h 1820"/>
                <a:gd name="T62" fmla="*/ 1 w 2162"/>
                <a:gd name="T63" fmla="*/ 0 h 1820"/>
                <a:gd name="T64" fmla="*/ 1 w 2162"/>
                <a:gd name="T65" fmla="*/ 0 h 1820"/>
                <a:gd name="T66" fmla="*/ 1 w 2162"/>
                <a:gd name="T67" fmla="*/ 0 h 1820"/>
                <a:gd name="T68" fmla="*/ 1 w 2162"/>
                <a:gd name="T69" fmla="*/ 0 h 1820"/>
                <a:gd name="T70" fmla="*/ 1 w 2162"/>
                <a:gd name="T71" fmla="*/ 0 h 1820"/>
                <a:gd name="T72" fmla="*/ 1 w 2162"/>
                <a:gd name="T73" fmla="*/ 0 h 1820"/>
                <a:gd name="T74" fmla="*/ 1 w 2162"/>
                <a:gd name="T75" fmla="*/ 0 h 1820"/>
                <a:gd name="T76" fmla="*/ 1 w 2162"/>
                <a:gd name="T77" fmla="*/ 0 h 1820"/>
                <a:gd name="T78" fmla="*/ 1 w 2162"/>
                <a:gd name="T79" fmla="*/ 0 h 1820"/>
                <a:gd name="T80" fmla="*/ 1 w 2162"/>
                <a:gd name="T81" fmla="*/ 0 h 1820"/>
                <a:gd name="T82" fmla="*/ 1 w 2162"/>
                <a:gd name="T83" fmla="*/ 0 h 1820"/>
                <a:gd name="T84" fmla="*/ 0 w 2162"/>
                <a:gd name="T85" fmla="*/ 0 h 1820"/>
                <a:gd name="T86" fmla="*/ 0 w 2162"/>
                <a:gd name="T87" fmla="*/ 0 h 1820"/>
                <a:gd name="T88" fmla="*/ 0 w 2162"/>
                <a:gd name="T89" fmla="*/ 0 h 1820"/>
                <a:gd name="T90" fmla="*/ 0 w 2162"/>
                <a:gd name="T91" fmla="*/ 0 h 1820"/>
                <a:gd name="T92" fmla="*/ 0 w 2162"/>
                <a:gd name="T93" fmla="*/ 0 h 1820"/>
                <a:gd name="T94" fmla="*/ 0 w 2162"/>
                <a:gd name="T95" fmla="*/ 0 h 1820"/>
                <a:gd name="T96" fmla="*/ 0 w 2162"/>
                <a:gd name="T97" fmla="*/ 0 h 1820"/>
                <a:gd name="T98" fmla="*/ 0 w 2162"/>
                <a:gd name="T99" fmla="*/ 0 h 1820"/>
                <a:gd name="T100" fmla="*/ 0 w 2162"/>
                <a:gd name="T101" fmla="*/ 0 h 1820"/>
                <a:gd name="T102" fmla="*/ 0 w 2162"/>
                <a:gd name="T103" fmla="*/ 0 h 1820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2162"/>
                <a:gd name="T157" fmla="*/ 0 h 1820"/>
                <a:gd name="T158" fmla="*/ 2162 w 2162"/>
                <a:gd name="T159" fmla="*/ 1820 h 1820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2162" h="1820">
                  <a:moveTo>
                    <a:pt x="824" y="239"/>
                  </a:moveTo>
                  <a:lnTo>
                    <a:pt x="853" y="242"/>
                  </a:lnTo>
                  <a:lnTo>
                    <a:pt x="893" y="246"/>
                  </a:lnTo>
                  <a:lnTo>
                    <a:pt x="932" y="253"/>
                  </a:lnTo>
                  <a:lnTo>
                    <a:pt x="960" y="257"/>
                  </a:lnTo>
                  <a:lnTo>
                    <a:pt x="993" y="263"/>
                  </a:lnTo>
                  <a:lnTo>
                    <a:pt x="1024" y="270"/>
                  </a:lnTo>
                  <a:lnTo>
                    <a:pt x="1057" y="276"/>
                  </a:lnTo>
                  <a:lnTo>
                    <a:pt x="1087" y="282"/>
                  </a:lnTo>
                  <a:lnTo>
                    <a:pt x="1121" y="290"/>
                  </a:lnTo>
                  <a:lnTo>
                    <a:pt x="1161" y="302"/>
                  </a:lnTo>
                  <a:lnTo>
                    <a:pt x="1195" y="310"/>
                  </a:lnTo>
                  <a:lnTo>
                    <a:pt x="1228" y="320"/>
                  </a:lnTo>
                  <a:lnTo>
                    <a:pt x="1266" y="331"/>
                  </a:lnTo>
                  <a:lnTo>
                    <a:pt x="1302" y="343"/>
                  </a:lnTo>
                  <a:lnTo>
                    <a:pt x="1335" y="354"/>
                  </a:lnTo>
                  <a:lnTo>
                    <a:pt x="1366" y="368"/>
                  </a:lnTo>
                  <a:lnTo>
                    <a:pt x="1394" y="379"/>
                  </a:lnTo>
                  <a:lnTo>
                    <a:pt x="1422" y="392"/>
                  </a:lnTo>
                  <a:lnTo>
                    <a:pt x="1453" y="404"/>
                  </a:lnTo>
                  <a:lnTo>
                    <a:pt x="1488" y="420"/>
                  </a:lnTo>
                  <a:lnTo>
                    <a:pt x="1519" y="436"/>
                  </a:lnTo>
                  <a:lnTo>
                    <a:pt x="1549" y="451"/>
                  </a:lnTo>
                  <a:lnTo>
                    <a:pt x="1577" y="464"/>
                  </a:lnTo>
                  <a:lnTo>
                    <a:pt x="1621" y="490"/>
                  </a:lnTo>
                  <a:lnTo>
                    <a:pt x="1667" y="518"/>
                  </a:lnTo>
                  <a:lnTo>
                    <a:pt x="1703" y="540"/>
                  </a:lnTo>
                  <a:lnTo>
                    <a:pt x="1746" y="572"/>
                  </a:lnTo>
                  <a:lnTo>
                    <a:pt x="1775" y="596"/>
                  </a:lnTo>
                  <a:lnTo>
                    <a:pt x="1808" y="622"/>
                  </a:lnTo>
                  <a:lnTo>
                    <a:pt x="1844" y="652"/>
                  </a:lnTo>
                  <a:lnTo>
                    <a:pt x="1874" y="680"/>
                  </a:lnTo>
                  <a:lnTo>
                    <a:pt x="1904" y="712"/>
                  </a:lnTo>
                  <a:lnTo>
                    <a:pt x="1935" y="743"/>
                  </a:lnTo>
                  <a:lnTo>
                    <a:pt x="1961" y="776"/>
                  </a:lnTo>
                  <a:lnTo>
                    <a:pt x="1987" y="805"/>
                  </a:lnTo>
                  <a:lnTo>
                    <a:pt x="2012" y="840"/>
                  </a:lnTo>
                  <a:lnTo>
                    <a:pt x="2035" y="874"/>
                  </a:lnTo>
                  <a:lnTo>
                    <a:pt x="2055" y="909"/>
                  </a:lnTo>
                  <a:lnTo>
                    <a:pt x="2075" y="948"/>
                  </a:lnTo>
                  <a:lnTo>
                    <a:pt x="2099" y="995"/>
                  </a:lnTo>
                  <a:lnTo>
                    <a:pt x="2116" y="1039"/>
                  </a:lnTo>
                  <a:lnTo>
                    <a:pt x="2132" y="1084"/>
                  </a:lnTo>
                  <a:lnTo>
                    <a:pt x="2140" y="1128"/>
                  </a:lnTo>
                  <a:lnTo>
                    <a:pt x="2152" y="1180"/>
                  </a:lnTo>
                  <a:lnTo>
                    <a:pt x="2160" y="1245"/>
                  </a:lnTo>
                  <a:lnTo>
                    <a:pt x="2162" y="1295"/>
                  </a:lnTo>
                  <a:lnTo>
                    <a:pt x="2160" y="1344"/>
                  </a:lnTo>
                  <a:lnTo>
                    <a:pt x="2154" y="1391"/>
                  </a:lnTo>
                  <a:lnTo>
                    <a:pt x="2145" y="1435"/>
                  </a:lnTo>
                  <a:lnTo>
                    <a:pt x="2137" y="1481"/>
                  </a:lnTo>
                  <a:lnTo>
                    <a:pt x="2122" y="1528"/>
                  </a:lnTo>
                  <a:lnTo>
                    <a:pt x="2103" y="1579"/>
                  </a:lnTo>
                  <a:lnTo>
                    <a:pt x="2078" y="1632"/>
                  </a:lnTo>
                  <a:lnTo>
                    <a:pt x="2053" y="1680"/>
                  </a:lnTo>
                  <a:lnTo>
                    <a:pt x="2025" y="1727"/>
                  </a:lnTo>
                  <a:lnTo>
                    <a:pt x="1984" y="1774"/>
                  </a:lnTo>
                  <a:lnTo>
                    <a:pt x="1943" y="1820"/>
                  </a:lnTo>
                  <a:lnTo>
                    <a:pt x="1307" y="1573"/>
                  </a:lnTo>
                  <a:lnTo>
                    <a:pt x="1341" y="1527"/>
                  </a:lnTo>
                  <a:lnTo>
                    <a:pt x="1364" y="1492"/>
                  </a:lnTo>
                  <a:lnTo>
                    <a:pt x="1381" y="1453"/>
                  </a:lnTo>
                  <a:lnTo>
                    <a:pt x="1396" y="1416"/>
                  </a:lnTo>
                  <a:lnTo>
                    <a:pt x="1406" y="1382"/>
                  </a:lnTo>
                  <a:lnTo>
                    <a:pt x="1409" y="1348"/>
                  </a:lnTo>
                  <a:lnTo>
                    <a:pt x="1414" y="1315"/>
                  </a:lnTo>
                  <a:lnTo>
                    <a:pt x="1414" y="1279"/>
                  </a:lnTo>
                  <a:lnTo>
                    <a:pt x="1411" y="1239"/>
                  </a:lnTo>
                  <a:lnTo>
                    <a:pt x="1402" y="1199"/>
                  </a:lnTo>
                  <a:lnTo>
                    <a:pt x="1391" y="1155"/>
                  </a:lnTo>
                  <a:lnTo>
                    <a:pt x="1376" y="1120"/>
                  </a:lnTo>
                  <a:lnTo>
                    <a:pt x="1353" y="1080"/>
                  </a:lnTo>
                  <a:lnTo>
                    <a:pt x="1332" y="1046"/>
                  </a:lnTo>
                  <a:lnTo>
                    <a:pt x="1305" y="1013"/>
                  </a:lnTo>
                  <a:lnTo>
                    <a:pt x="1282" y="988"/>
                  </a:lnTo>
                  <a:lnTo>
                    <a:pt x="1259" y="967"/>
                  </a:lnTo>
                  <a:lnTo>
                    <a:pt x="1236" y="946"/>
                  </a:lnTo>
                  <a:lnTo>
                    <a:pt x="1210" y="925"/>
                  </a:lnTo>
                  <a:lnTo>
                    <a:pt x="1180" y="903"/>
                  </a:lnTo>
                  <a:lnTo>
                    <a:pt x="1156" y="887"/>
                  </a:lnTo>
                  <a:lnTo>
                    <a:pt x="1128" y="869"/>
                  </a:lnTo>
                  <a:lnTo>
                    <a:pt x="1100" y="852"/>
                  </a:lnTo>
                  <a:lnTo>
                    <a:pt x="1067" y="836"/>
                  </a:lnTo>
                  <a:lnTo>
                    <a:pt x="1027" y="819"/>
                  </a:lnTo>
                  <a:lnTo>
                    <a:pt x="995" y="804"/>
                  </a:lnTo>
                  <a:lnTo>
                    <a:pt x="967" y="794"/>
                  </a:lnTo>
                  <a:lnTo>
                    <a:pt x="926" y="777"/>
                  </a:lnTo>
                  <a:lnTo>
                    <a:pt x="889" y="768"/>
                  </a:lnTo>
                  <a:lnTo>
                    <a:pt x="858" y="761"/>
                  </a:lnTo>
                  <a:lnTo>
                    <a:pt x="825" y="753"/>
                  </a:lnTo>
                  <a:lnTo>
                    <a:pt x="776" y="745"/>
                  </a:lnTo>
                  <a:lnTo>
                    <a:pt x="730" y="740"/>
                  </a:lnTo>
                  <a:lnTo>
                    <a:pt x="682" y="736"/>
                  </a:lnTo>
                  <a:lnTo>
                    <a:pt x="635" y="734"/>
                  </a:lnTo>
                  <a:lnTo>
                    <a:pt x="608" y="733"/>
                  </a:lnTo>
                  <a:lnTo>
                    <a:pt x="608" y="999"/>
                  </a:lnTo>
                  <a:lnTo>
                    <a:pt x="0" y="506"/>
                  </a:lnTo>
                  <a:lnTo>
                    <a:pt x="607" y="0"/>
                  </a:lnTo>
                  <a:lnTo>
                    <a:pt x="607" y="228"/>
                  </a:lnTo>
                  <a:lnTo>
                    <a:pt x="640" y="229"/>
                  </a:lnTo>
                  <a:lnTo>
                    <a:pt x="687" y="230"/>
                  </a:lnTo>
                  <a:lnTo>
                    <a:pt x="737" y="232"/>
                  </a:lnTo>
                  <a:lnTo>
                    <a:pt x="784" y="235"/>
                  </a:lnTo>
                  <a:lnTo>
                    <a:pt x="824" y="239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4881" name="Freeform 79"/>
            <p:cNvSpPr>
              <a:spLocks/>
            </p:cNvSpPr>
            <p:nvPr/>
          </p:nvSpPr>
          <p:spPr bwMode="auto">
            <a:xfrm>
              <a:off x="2600" y="1919"/>
              <a:ext cx="1434" cy="253"/>
            </a:xfrm>
            <a:custGeom>
              <a:avLst/>
              <a:gdLst>
                <a:gd name="T0" fmla="*/ 1 w 2869"/>
                <a:gd name="T1" fmla="*/ 0 h 1011"/>
                <a:gd name="T2" fmla="*/ 1 w 2869"/>
                <a:gd name="T3" fmla="*/ 0 h 1011"/>
                <a:gd name="T4" fmla="*/ 1 w 2869"/>
                <a:gd name="T5" fmla="*/ 0 h 1011"/>
                <a:gd name="T6" fmla="*/ 1 w 2869"/>
                <a:gd name="T7" fmla="*/ 0 h 1011"/>
                <a:gd name="T8" fmla="*/ 1 w 2869"/>
                <a:gd name="T9" fmla="*/ 0 h 1011"/>
                <a:gd name="T10" fmla="*/ 1 w 2869"/>
                <a:gd name="T11" fmla="*/ 0 h 1011"/>
                <a:gd name="T12" fmla="*/ 1 w 2869"/>
                <a:gd name="T13" fmla="*/ 0 h 1011"/>
                <a:gd name="T14" fmla="*/ 1 w 2869"/>
                <a:gd name="T15" fmla="*/ 0 h 1011"/>
                <a:gd name="T16" fmla="*/ 1 w 2869"/>
                <a:gd name="T17" fmla="*/ 0 h 1011"/>
                <a:gd name="T18" fmla="*/ 2 w 2869"/>
                <a:gd name="T19" fmla="*/ 0 h 1011"/>
                <a:gd name="T20" fmla="*/ 2 w 2869"/>
                <a:gd name="T21" fmla="*/ 0 h 1011"/>
                <a:gd name="T22" fmla="*/ 2 w 2869"/>
                <a:gd name="T23" fmla="*/ 0 h 1011"/>
                <a:gd name="T24" fmla="*/ 2 w 2869"/>
                <a:gd name="T25" fmla="*/ 0 h 1011"/>
                <a:gd name="T26" fmla="*/ 2 w 2869"/>
                <a:gd name="T27" fmla="*/ 0 h 1011"/>
                <a:gd name="T28" fmla="*/ 2 w 2869"/>
                <a:gd name="T29" fmla="*/ 0 h 1011"/>
                <a:gd name="T30" fmla="*/ 2 w 2869"/>
                <a:gd name="T31" fmla="*/ 0 h 1011"/>
                <a:gd name="T32" fmla="*/ 2 w 2869"/>
                <a:gd name="T33" fmla="*/ 0 h 1011"/>
                <a:gd name="T34" fmla="*/ 2 w 2869"/>
                <a:gd name="T35" fmla="*/ 0 h 1011"/>
                <a:gd name="T36" fmla="*/ 1 w 2869"/>
                <a:gd name="T37" fmla="*/ 0 h 1011"/>
                <a:gd name="T38" fmla="*/ 1 w 2869"/>
                <a:gd name="T39" fmla="*/ 0 h 1011"/>
                <a:gd name="T40" fmla="*/ 1 w 2869"/>
                <a:gd name="T41" fmla="*/ 0 h 1011"/>
                <a:gd name="T42" fmla="*/ 1 w 2869"/>
                <a:gd name="T43" fmla="*/ 0 h 1011"/>
                <a:gd name="T44" fmla="*/ 1 w 2869"/>
                <a:gd name="T45" fmla="*/ 0 h 1011"/>
                <a:gd name="T46" fmla="*/ 1 w 2869"/>
                <a:gd name="T47" fmla="*/ 0 h 1011"/>
                <a:gd name="T48" fmla="*/ 1 w 2869"/>
                <a:gd name="T49" fmla="*/ 0 h 1011"/>
                <a:gd name="T50" fmla="*/ 1 w 2869"/>
                <a:gd name="T51" fmla="*/ 0 h 1011"/>
                <a:gd name="T52" fmla="*/ 1 w 2869"/>
                <a:gd name="T53" fmla="*/ 0 h 1011"/>
                <a:gd name="T54" fmla="*/ 1 w 2869"/>
                <a:gd name="T55" fmla="*/ 0 h 1011"/>
                <a:gd name="T56" fmla="*/ 1 w 2869"/>
                <a:gd name="T57" fmla="*/ 0 h 1011"/>
                <a:gd name="T58" fmla="*/ 0 w 2869"/>
                <a:gd name="T59" fmla="*/ 0 h 1011"/>
                <a:gd name="T60" fmla="*/ 0 w 2869"/>
                <a:gd name="T61" fmla="*/ 0 h 1011"/>
                <a:gd name="T62" fmla="*/ 0 w 2869"/>
                <a:gd name="T63" fmla="*/ 0 h 1011"/>
                <a:gd name="T64" fmla="*/ 0 w 2869"/>
                <a:gd name="T65" fmla="*/ 0 h 1011"/>
                <a:gd name="T66" fmla="*/ 0 w 2869"/>
                <a:gd name="T67" fmla="*/ 0 h 1011"/>
                <a:gd name="T68" fmla="*/ 0 w 2869"/>
                <a:gd name="T69" fmla="*/ 0 h 1011"/>
                <a:gd name="T70" fmla="*/ 0 w 2869"/>
                <a:gd name="T71" fmla="*/ 0 h 1011"/>
                <a:gd name="T72" fmla="*/ 0 w 2869"/>
                <a:gd name="T73" fmla="*/ 0 h 1011"/>
                <a:gd name="T74" fmla="*/ 0 w 2869"/>
                <a:gd name="T75" fmla="*/ 0 h 1011"/>
                <a:gd name="T76" fmla="*/ 0 w 2869"/>
                <a:gd name="T77" fmla="*/ 0 h 1011"/>
                <a:gd name="T78" fmla="*/ 0 w 2869"/>
                <a:gd name="T79" fmla="*/ 0 h 1011"/>
                <a:gd name="T80" fmla="*/ 0 w 2869"/>
                <a:gd name="T81" fmla="*/ 0 h 1011"/>
                <a:gd name="T82" fmla="*/ 0 w 2869"/>
                <a:gd name="T83" fmla="*/ 0 h 1011"/>
                <a:gd name="T84" fmla="*/ 0 w 2869"/>
                <a:gd name="T85" fmla="*/ 0 h 1011"/>
                <a:gd name="T86" fmla="*/ 0 w 2869"/>
                <a:gd name="T87" fmla="*/ 0 h 1011"/>
                <a:gd name="T88" fmla="*/ 0 w 2869"/>
                <a:gd name="T89" fmla="*/ 0 h 1011"/>
                <a:gd name="T90" fmla="*/ 1 w 2869"/>
                <a:gd name="T91" fmla="*/ 0 h 1011"/>
                <a:gd name="T92" fmla="*/ 1 w 2869"/>
                <a:gd name="T93" fmla="*/ 0 h 1011"/>
                <a:gd name="T94" fmla="*/ 1 w 2869"/>
                <a:gd name="T95" fmla="*/ 0 h 1011"/>
                <a:gd name="T96" fmla="*/ 1 w 2869"/>
                <a:gd name="T97" fmla="*/ 0 h 1011"/>
                <a:gd name="T98" fmla="*/ 1 w 2869"/>
                <a:gd name="T99" fmla="*/ 0 h 1011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2869"/>
                <a:gd name="T151" fmla="*/ 0 h 1011"/>
                <a:gd name="T152" fmla="*/ 2869 w 2869"/>
                <a:gd name="T153" fmla="*/ 1011 h 1011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2869" h="1011">
                  <a:moveTo>
                    <a:pt x="1442" y="998"/>
                  </a:moveTo>
                  <a:lnTo>
                    <a:pt x="1471" y="995"/>
                  </a:lnTo>
                  <a:lnTo>
                    <a:pt x="1511" y="991"/>
                  </a:lnTo>
                  <a:lnTo>
                    <a:pt x="1550" y="985"/>
                  </a:lnTo>
                  <a:lnTo>
                    <a:pt x="1578" y="981"/>
                  </a:lnTo>
                  <a:lnTo>
                    <a:pt x="1611" y="975"/>
                  </a:lnTo>
                  <a:lnTo>
                    <a:pt x="1644" y="969"/>
                  </a:lnTo>
                  <a:lnTo>
                    <a:pt x="1677" y="963"/>
                  </a:lnTo>
                  <a:lnTo>
                    <a:pt x="1706" y="957"/>
                  </a:lnTo>
                  <a:lnTo>
                    <a:pt x="1739" y="948"/>
                  </a:lnTo>
                  <a:lnTo>
                    <a:pt x="1780" y="938"/>
                  </a:lnTo>
                  <a:lnTo>
                    <a:pt x="1815" y="928"/>
                  </a:lnTo>
                  <a:lnTo>
                    <a:pt x="1848" y="918"/>
                  </a:lnTo>
                  <a:lnTo>
                    <a:pt x="1886" y="907"/>
                  </a:lnTo>
                  <a:lnTo>
                    <a:pt x="1922" y="895"/>
                  </a:lnTo>
                  <a:lnTo>
                    <a:pt x="1955" y="884"/>
                  </a:lnTo>
                  <a:lnTo>
                    <a:pt x="1984" y="871"/>
                  </a:lnTo>
                  <a:lnTo>
                    <a:pt x="2012" y="860"/>
                  </a:lnTo>
                  <a:lnTo>
                    <a:pt x="2040" y="847"/>
                  </a:lnTo>
                  <a:lnTo>
                    <a:pt x="2071" y="834"/>
                  </a:lnTo>
                  <a:lnTo>
                    <a:pt x="2106" y="819"/>
                  </a:lnTo>
                  <a:lnTo>
                    <a:pt x="2137" y="804"/>
                  </a:lnTo>
                  <a:lnTo>
                    <a:pt x="2167" y="788"/>
                  </a:lnTo>
                  <a:lnTo>
                    <a:pt x="2193" y="775"/>
                  </a:lnTo>
                  <a:lnTo>
                    <a:pt x="2239" y="751"/>
                  </a:lnTo>
                  <a:lnTo>
                    <a:pt x="2280" y="727"/>
                  </a:lnTo>
                  <a:lnTo>
                    <a:pt x="2321" y="699"/>
                  </a:lnTo>
                  <a:lnTo>
                    <a:pt x="2364" y="667"/>
                  </a:lnTo>
                  <a:lnTo>
                    <a:pt x="2394" y="644"/>
                  </a:lnTo>
                  <a:lnTo>
                    <a:pt x="2426" y="617"/>
                  </a:lnTo>
                  <a:lnTo>
                    <a:pt x="2463" y="589"/>
                  </a:lnTo>
                  <a:lnTo>
                    <a:pt x="2494" y="560"/>
                  </a:lnTo>
                  <a:lnTo>
                    <a:pt x="2523" y="529"/>
                  </a:lnTo>
                  <a:lnTo>
                    <a:pt x="2560" y="494"/>
                  </a:lnTo>
                  <a:lnTo>
                    <a:pt x="2869" y="615"/>
                  </a:lnTo>
                  <a:lnTo>
                    <a:pt x="2566" y="0"/>
                  </a:lnTo>
                  <a:lnTo>
                    <a:pt x="1585" y="116"/>
                  </a:lnTo>
                  <a:lnTo>
                    <a:pt x="1915" y="242"/>
                  </a:lnTo>
                  <a:lnTo>
                    <a:pt x="1887" y="268"/>
                  </a:lnTo>
                  <a:lnTo>
                    <a:pt x="1858" y="292"/>
                  </a:lnTo>
                  <a:lnTo>
                    <a:pt x="1828" y="315"/>
                  </a:lnTo>
                  <a:lnTo>
                    <a:pt x="1799" y="337"/>
                  </a:lnTo>
                  <a:lnTo>
                    <a:pt x="1774" y="353"/>
                  </a:lnTo>
                  <a:lnTo>
                    <a:pt x="1748" y="372"/>
                  </a:lnTo>
                  <a:lnTo>
                    <a:pt x="1718" y="387"/>
                  </a:lnTo>
                  <a:lnTo>
                    <a:pt x="1685" y="404"/>
                  </a:lnTo>
                  <a:lnTo>
                    <a:pt x="1646" y="421"/>
                  </a:lnTo>
                  <a:lnTo>
                    <a:pt x="1613" y="436"/>
                  </a:lnTo>
                  <a:lnTo>
                    <a:pt x="1585" y="447"/>
                  </a:lnTo>
                  <a:lnTo>
                    <a:pt x="1544" y="462"/>
                  </a:lnTo>
                  <a:lnTo>
                    <a:pt x="1508" y="472"/>
                  </a:lnTo>
                  <a:lnTo>
                    <a:pt x="1476" y="479"/>
                  </a:lnTo>
                  <a:lnTo>
                    <a:pt x="1443" y="486"/>
                  </a:lnTo>
                  <a:lnTo>
                    <a:pt x="1396" y="495"/>
                  </a:lnTo>
                  <a:lnTo>
                    <a:pt x="1348" y="500"/>
                  </a:lnTo>
                  <a:lnTo>
                    <a:pt x="1300" y="503"/>
                  </a:lnTo>
                  <a:lnTo>
                    <a:pt x="1230" y="505"/>
                  </a:lnTo>
                  <a:lnTo>
                    <a:pt x="1138" y="506"/>
                  </a:lnTo>
                  <a:lnTo>
                    <a:pt x="1067" y="500"/>
                  </a:lnTo>
                  <a:lnTo>
                    <a:pt x="1003" y="490"/>
                  </a:lnTo>
                  <a:lnTo>
                    <a:pt x="929" y="475"/>
                  </a:lnTo>
                  <a:lnTo>
                    <a:pt x="863" y="457"/>
                  </a:lnTo>
                  <a:lnTo>
                    <a:pt x="797" y="435"/>
                  </a:lnTo>
                  <a:lnTo>
                    <a:pt x="738" y="409"/>
                  </a:lnTo>
                  <a:lnTo>
                    <a:pt x="681" y="375"/>
                  </a:lnTo>
                  <a:lnTo>
                    <a:pt x="0" y="638"/>
                  </a:lnTo>
                  <a:lnTo>
                    <a:pt x="28" y="660"/>
                  </a:lnTo>
                  <a:lnTo>
                    <a:pt x="68" y="686"/>
                  </a:lnTo>
                  <a:lnTo>
                    <a:pt x="100" y="708"/>
                  </a:lnTo>
                  <a:lnTo>
                    <a:pt x="133" y="729"/>
                  </a:lnTo>
                  <a:lnTo>
                    <a:pt x="166" y="750"/>
                  </a:lnTo>
                  <a:lnTo>
                    <a:pt x="206" y="772"/>
                  </a:lnTo>
                  <a:lnTo>
                    <a:pt x="242" y="790"/>
                  </a:lnTo>
                  <a:lnTo>
                    <a:pt x="278" y="808"/>
                  </a:lnTo>
                  <a:lnTo>
                    <a:pt x="319" y="826"/>
                  </a:lnTo>
                  <a:lnTo>
                    <a:pt x="359" y="844"/>
                  </a:lnTo>
                  <a:lnTo>
                    <a:pt x="400" y="862"/>
                  </a:lnTo>
                  <a:lnTo>
                    <a:pt x="437" y="876"/>
                  </a:lnTo>
                  <a:lnTo>
                    <a:pt x="475" y="891"/>
                  </a:lnTo>
                  <a:lnTo>
                    <a:pt x="511" y="903"/>
                  </a:lnTo>
                  <a:lnTo>
                    <a:pt x="561" y="918"/>
                  </a:lnTo>
                  <a:lnTo>
                    <a:pt x="607" y="931"/>
                  </a:lnTo>
                  <a:lnTo>
                    <a:pt x="659" y="945"/>
                  </a:lnTo>
                  <a:lnTo>
                    <a:pt x="699" y="954"/>
                  </a:lnTo>
                  <a:lnTo>
                    <a:pt x="737" y="964"/>
                  </a:lnTo>
                  <a:lnTo>
                    <a:pt x="781" y="973"/>
                  </a:lnTo>
                  <a:lnTo>
                    <a:pt x="824" y="981"/>
                  </a:lnTo>
                  <a:lnTo>
                    <a:pt x="866" y="987"/>
                  </a:lnTo>
                  <a:lnTo>
                    <a:pt x="916" y="994"/>
                  </a:lnTo>
                  <a:lnTo>
                    <a:pt x="965" y="1000"/>
                  </a:lnTo>
                  <a:lnTo>
                    <a:pt x="1016" y="1004"/>
                  </a:lnTo>
                  <a:lnTo>
                    <a:pt x="1069" y="1007"/>
                  </a:lnTo>
                  <a:lnTo>
                    <a:pt x="1108" y="1008"/>
                  </a:lnTo>
                  <a:lnTo>
                    <a:pt x="1162" y="1011"/>
                  </a:lnTo>
                  <a:lnTo>
                    <a:pt x="1217" y="1011"/>
                  </a:lnTo>
                  <a:lnTo>
                    <a:pt x="1259" y="1009"/>
                  </a:lnTo>
                  <a:lnTo>
                    <a:pt x="1305" y="1008"/>
                  </a:lnTo>
                  <a:lnTo>
                    <a:pt x="1356" y="1006"/>
                  </a:lnTo>
                  <a:lnTo>
                    <a:pt x="1402" y="1002"/>
                  </a:lnTo>
                  <a:lnTo>
                    <a:pt x="1442" y="998"/>
                  </a:lnTo>
                  <a:close/>
                </a:path>
              </a:pathLst>
            </a:custGeom>
            <a:solidFill>
              <a:srgbClr val="C0C0C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4882" name="Freeform 80"/>
            <p:cNvSpPr>
              <a:spLocks/>
            </p:cNvSpPr>
            <p:nvPr/>
          </p:nvSpPr>
          <p:spPr bwMode="auto">
            <a:xfrm>
              <a:off x="2352" y="1646"/>
              <a:ext cx="728" cy="450"/>
            </a:xfrm>
            <a:custGeom>
              <a:avLst/>
              <a:gdLst>
                <a:gd name="T0" fmla="*/ 2 w 1455"/>
                <a:gd name="T1" fmla="*/ 0 h 1803"/>
                <a:gd name="T2" fmla="*/ 2 w 1455"/>
                <a:gd name="T3" fmla="*/ 0 h 1803"/>
                <a:gd name="T4" fmla="*/ 2 w 1455"/>
                <a:gd name="T5" fmla="*/ 0 h 1803"/>
                <a:gd name="T6" fmla="*/ 2 w 1455"/>
                <a:gd name="T7" fmla="*/ 0 h 1803"/>
                <a:gd name="T8" fmla="*/ 2 w 1455"/>
                <a:gd name="T9" fmla="*/ 0 h 1803"/>
                <a:gd name="T10" fmla="*/ 2 w 1455"/>
                <a:gd name="T11" fmla="*/ 0 h 1803"/>
                <a:gd name="T12" fmla="*/ 1 w 1455"/>
                <a:gd name="T13" fmla="*/ 0 h 1803"/>
                <a:gd name="T14" fmla="*/ 1 w 1455"/>
                <a:gd name="T15" fmla="*/ 0 h 1803"/>
                <a:gd name="T16" fmla="*/ 1 w 1455"/>
                <a:gd name="T17" fmla="*/ 0 h 1803"/>
                <a:gd name="T18" fmla="*/ 1 w 1455"/>
                <a:gd name="T19" fmla="*/ 0 h 1803"/>
                <a:gd name="T20" fmla="*/ 1 w 1455"/>
                <a:gd name="T21" fmla="*/ 0 h 1803"/>
                <a:gd name="T22" fmla="*/ 1 w 1455"/>
                <a:gd name="T23" fmla="*/ 0 h 1803"/>
                <a:gd name="T24" fmla="*/ 1 w 1455"/>
                <a:gd name="T25" fmla="*/ 0 h 1803"/>
                <a:gd name="T26" fmla="*/ 1 w 1455"/>
                <a:gd name="T27" fmla="*/ 0 h 1803"/>
                <a:gd name="T28" fmla="*/ 1 w 1455"/>
                <a:gd name="T29" fmla="*/ 0 h 1803"/>
                <a:gd name="T30" fmla="*/ 1 w 1455"/>
                <a:gd name="T31" fmla="*/ 0 h 1803"/>
                <a:gd name="T32" fmla="*/ 1 w 1455"/>
                <a:gd name="T33" fmla="*/ 0 h 1803"/>
                <a:gd name="T34" fmla="*/ 1 w 1455"/>
                <a:gd name="T35" fmla="*/ 0 h 1803"/>
                <a:gd name="T36" fmla="*/ 1 w 1455"/>
                <a:gd name="T37" fmla="*/ 0 h 1803"/>
                <a:gd name="T38" fmla="*/ 1 w 1455"/>
                <a:gd name="T39" fmla="*/ 0 h 1803"/>
                <a:gd name="T40" fmla="*/ 1 w 1455"/>
                <a:gd name="T41" fmla="*/ 0 h 1803"/>
                <a:gd name="T42" fmla="*/ 1 w 1455"/>
                <a:gd name="T43" fmla="*/ 0 h 1803"/>
                <a:gd name="T44" fmla="*/ 1 w 1455"/>
                <a:gd name="T45" fmla="*/ 0 h 1803"/>
                <a:gd name="T46" fmla="*/ 1 w 1455"/>
                <a:gd name="T47" fmla="*/ 0 h 1803"/>
                <a:gd name="T48" fmla="*/ 1 w 1455"/>
                <a:gd name="T49" fmla="*/ 0 h 1803"/>
                <a:gd name="T50" fmla="*/ 1 w 1455"/>
                <a:gd name="T51" fmla="*/ 0 h 1803"/>
                <a:gd name="T52" fmla="*/ 1 w 1455"/>
                <a:gd name="T53" fmla="*/ 0 h 1803"/>
                <a:gd name="T54" fmla="*/ 1 w 1455"/>
                <a:gd name="T55" fmla="*/ 0 h 1803"/>
                <a:gd name="T56" fmla="*/ 1 w 1455"/>
                <a:gd name="T57" fmla="*/ 0 h 1803"/>
                <a:gd name="T58" fmla="*/ 1 w 1455"/>
                <a:gd name="T59" fmla="*/ 0 h 1803"/>
                <a:gd name="T60" fmla="*/ 1 w 1455"/>
                <a:gd name="T61" fmla="*/ 0 h 1803"/>
                <a:gd name="T62" fmla="*/ 1 w 1455"/>
                <a:gd name="T63" fmla="*/ 0 h 1803"/>
                <a:gd name="T64" fmla="*/ 1 w 1455"/>
                <a:gd name="T65" fmla="*/ 0 h 1803"/>
                <a:gd name="T66" fmla="*/ 1 w 1455"/>
                <a:gd name="T67" fmla="*/ 0 h 1803"/>
                <a:gd name="T68" fmla="*/ 1 w 1455"/>
                <a:gd name="T69" fmla="*/ 0 h 1803"/>
                <a:gd name="T70" fmla="*/ 1 w 1455"/>
                <a:gd name="T71" fmla="*/ 0 h 1803"/>
                <a:gd name="T72" fmla="*/ 1 w 1455"/>
                <a:gd name="T73" fmla="*/ 0 h 1803"/>
                <a:gd name="T74" fmla="*/ 1 w 1455"/>
                <a:gd name="T75" fmla="*/ 0 h 1803"/>
                <a:gd name="T76" fmla="*/ 1 w 1455"/>
                <a:gd name="T77" fmla="*/ 0 h 1803"/>
                <a:gd name="T78" fmla="*/ 2 w 1455"/>
                <a:gd name="T79" fmla="*/ 0 h 1803"/>
                <a:gd name="T80" fmla="*/ 2 w 1455"/>
                <a:gd name="T81" fmla="*/ 0 h 1803"/>
                <a:gd name="T82" fmla="*/ 2 w 1455"/>
                <a:gd name="T83" fmla="*/ 0 h 1803"/>
                <a:gd name="T84" fmla="*/ 2 w 1455"/>
                <a:gd name="T85" fmla="*/ 0 h 1803"/>
                <a:gd name="T86" fmla="*/ 2 w 1455"/>
                <a:gd name="T87" fmla="*/ 0 h 1803"/>
                <a:gd name="T88" fmla="*/ 2 w 1455"/>
                <a:gd name="T89" fmla="*/ 0 h 1803"/>
                <a:gd name="T90" fmla="*/ 2 w 1455"/>
                <a:gd name="T91" fmla="*/ 0 h 1803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55"/>
                <a:gd name="T139" fmla="*/ 0 h 1803"/>
                <a:gd name="T140" fmla="*/ 1455 w 1455"/>
                <a:gd name="T141" fmla="*/ 1803 h 1803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55" h="1803">
                  <a:moveTo>
                    <a:pt x="1455" y="0"/>
                  </a:moveTo>
                  <a:lnTo>
                    <a:pt x="1424" y="4"/>
                  </a:lnTo>
                  <a:lnTo>
                    <a:pt x="1393" y="7"/>
                  </a:lnTo>
                  <a:lnTo>
                    <a:pt x="1350" y="13"/>
                  </a:lnTo>
                  <a:lnTo>
                    <a:pt x="1319" y="18"/>
                  </a:lnTo>
                  <a:lnTo>
                    <a:pt x="1286" y="24"/>
                  </a:lnTo>
                  <a:lnTo>
                    <a:pt x="1255" y="31"/>
                  </a:lnTo>
                  <a:lnTo>
                    <a:pt x="1222" y="37"/>
                  </a:lnTo>
                  <a:lnTo>
                    <a:pt x="1190" y="43"/>
                  </a:lnTo>
                  <a:lnTo>
                    <a:pt x="1158" y="52"/>
                  </a:lnTo>
                  <a:lnTo>
                    <a:pt x="1118" y="62"/>
                  </a:lnTo>
                  <a:lnTo>
                    <a:pt x="1085" y="72"/>
                  </a:lnTo>
                  <a:lnTo>
                    <a:pt x="1051" y="82"/>
                  </a:lnTo>
                  <a:lnTo>
                    <a:pt x="1015" y="93"/>
                  </a:lnTo>
                  <a:lnTo>
                    <a:pt x="978" y="105"/>
                  </a:lnTo>
                  <a:lnTo>
                    <a:pt x="946" y="116"/>
                  </a:lnTo>
                  <a:lnTo>
                    <a:pt x="914" y="129"/>
                  </a:lnTo>
                  <a:lnTo>
                    <a:pt x="886" y="140"/>
                  </a:lnTo>
                  <a:lnTo>
                    <a:pt x="858" y="153"/>
                  </a:lnTo>
                  <a:lnTo>
                    <a:pt x="827" y="165"/>
                  </a:lnTo>
                  <a:lnTo>
                    <a:pt x="793" y="181"/>
                  </a:lnTo>
                  <a:lnTo>
                    <a:pt x="761" y="197"/>
                  </a:lnTo>
                  <a:lnTo>
                    <a:pt x="732" y="213"/>
                  </a:lnTo>
                  <a:lnTo>
                    <a:pt x="704" y="226"/>
                  </a:lnTo>
                  <a:lnTo>
                    <a:pt x="658" y="251"/>
                  </a:lnTo>
                  <a:lnTo>
                    <a:pt x="612" y="281"/>
                  </a:lnTo>
                  <a:lnTo>
                    <a:pt x="576" y="303"/>
                  </a:lnTo>
                  <a:lnTo>
                    <a:pt x="533" y="335"/>
                  </a:lnTo>
                  <a:lnTo>
                    <a:pt x="503" y="358"/>
                  </a:lnTo>
                  <a:lnTo>
                    <a:pt x="470" y="385"/>
                  </a:lnTo>
                  <a:lnTo>
                    <a:pt x="434" y="414"/>
                  </a:lnTo>
                  <a:lnTo>
                    <a:pt x="405" y="442"/>
                  </a:lnTo>
                  <a:lnTo>
                    <a:pt x="375" y="474"/>
                  </a:lnTo>
                  <a:lnTo>
                    <a:pt x="346" y="505"/>
                  </a:lnTo>
                  <a:lnTo>
                    <a:pt x="316" y="538"/>
                  </a:lnTo>
                  <a:lnTo>
                    <a:pt x="291" y="566"/>
                  </a:lnTo>
                  <a:lnTo>
                    <a:pt x="268" y="601"/>
                  </a:lnTo>
                  <a:lnTo>
                    <a:pt x="245" y="636"/>
                  </a:lnTo>
                  <a:lnTo>
                    <a:pt x="226" y="671"/>
                  </a:lnTo>
                  <a:lnTo>
                    <a:pt x="206" y="709"/>
                  </a:lnTo>
                  <a:lnTo>
                    <a:pt x="181" y="757"/>
                  </a:lnTo>
                  <a:lnTo>
                    <a:pt x="165" y="801"/>
                  </a:lnTo>
                  <a:lnTo>
                    <a:pt x="148" y="846"/>
                  </a:lnTo>
                  <a:lnTo>
                    <a:pt x="140" y="890"/>
                  </a:lnTo>
                  <a:lnTo>
                    <a:pt x="129" y="942"/>
                  </a:lnTo>
                  <a:lnTo>
                    <a:pt x="120" y="1006"/>
                  </a:lnTo>
                  <a:lnTo>
                    <a:pt x="119" y="1056"/>
                  </a:lnTo>
                  <a:lnTo>
                    <a:pt x="120" y="1106"/>
                  </a:lnTo>
                  <a:lnTo>
                    <a:pt x="127" y="1153"/>
                  </a:lnTo>
                  <a:lnTo>
                    <a:pt x="135" y="1197"/>
                  </a:lnTo>
                  <a:lnTo>
                    <a:pt x="143" y="1243"/>
                  </a:lnTo>
                  <a:lnTo>
                    <a:pt x="158" y="1291"/>
                  </a:lnTo>
                  <a:lnTo>
                    <a:pt x="178" y="1341"/>
                  </a:lnTo>
                  <a:lnTo>
                    <a:pt x="203" y="1393"/>
                  </a:lnTo>
                  <a:lnTo>
                    <a:pt x="227" y="1442"/>
                  </a:lnTo>
                  <a:lnTo>
                    <a:pt x="255" y="1489"/>
                  </a:lnTo>
                  <a:lnTo>
                    <a:pt x="288" y="1535"/>
                  </a:lnTo>
                  <a:lnTo>
                    <a:pt x="327" y="1579"/>
                  </a:lnTo>
                  <a:lnTo>
                    <a:pt x="0" y="1704"/>
                  </a:lnTo>
                  <a:lnTo>
                    <a:pt x="998" y="1803"/>
                  </a:lnTo>
                  <a:lnTo>
                    <a:pt x="1365" y="1188"/>
                  </a:lnTo>
                  <a:lnTo>
                    <a:pt x="982" y="1326"/>
                  </a:lnTo>
                  <a:lnTo>
                    <a:pt x="944" y="1286"/>
                  </a:lnTo>
                  <a:lnTo>
                    <a:pt x="921" y="1251"/>
                  </a:lnTo>
                  <a:lnTo>
                    <a:pt x="900" y="1215"/>
                  </a:lnTo>
                  <a:lnTo>
                    <a:pt x="885" y="1178"/>
                  </a:lnTo>
                  <a:lnTo>
                    <a:pt x="875" y="1143"/>
                  </a:lnTo>
                  <a:lnTo>
                    <a:pt x="872" y="1109"/>
                  </a:lnTo>
                  <a:lnTo>
                    <a:pt x="867" y="1075"/>
                  </a:lnTo>
                  <a:lnTo>
                    <a:pt x="867" y="1041"/>
                  </a:lnTo>
                  <a:lnTo>
                    <a:pt x="870" y="1000"/>
                  </a:lnTo>
                  <a:lnTo>
                    <a:pt x="877" y="960"/>
                  </a:lnTo>
                  <a:lnTo>
                    <a:pt x="890" y="916"/>
                  </a:lnTo>
                  <a:lnTo>
                    <a:pt x="904" y="881"/>
                  </a:lnTo>
                  <a:lnTo>
                    <a:pt x="927" y="842"/>
                  </a:lnTo>
                  <a:lnTo>
                    <a:pt x="947" y="807"/>
                  </a:lnTo>
                  <a:lnTo>
                    <a:pt x="975" y="774"/>
                  </a:lnTo>
                  <a:lnTo>
                    <a:pt x="998" y="749"/>
                  </a:lnTo>
                  <a:lnTo>
                    <a:pt x="1021" y="728"/>
                  </a:lnTo>
                  <a:lnTo>
                    <a:pt x="1044" y="707"/>
                  </a:lnTo>
                  <a:lnTo>
                    <a:pt x="1070" y="686"/>
                  </a:lnTo>
                  <a:lnTo>
                    <a:pt x="1098" y="664"/>
                  </a:lnTo>
                  <a:lnTo>
                    <a:pt x="1123" y="649"/>
                  </a:lnTo>
                  <a:lnTo>
                    <a:pt x="1151" y="629"/>
                  </a:lnTo>
                  <a:lnTo>
                    <a:pt x="1179" y="614"/>
                  </a:lnTo>
                  <a:lnTo>
                    <a:pt x="1212" y="597"/>
                  </a:lnTo>
                  <a:lnTo>
                    <a:pt x="1251" y="579"/>
                  </a:lnTo>
                  <a:lnTo>
                    <a:pt x="1284" y="565"/>
                  </a:lnTo>
                  <a:lnTo>
                    <a:pt x="1312" y="554"/>
                  </a:lnTo>
                  <a:lnTo>
                    <a:pt x="1353" y="539"/>
                  </a:lnTo>
                  <a:lnTo>
                    <a:pt x="1393" y="528"/>
                  </a:lnTo>
                  <a:lnTo>
                    <a:pt x="1455" y="516"/>
                  </a:lnTo>
                  <a:lnTo>
                    <a:pt x="1455" y="0"/>
                  </a:lnTo>
                  <a:close/>
                </a:path>
              </a:pathLst>
            </a:custGeom>
            <a:solidFill>
              <a:srgbClr val="EAEAE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4883" name="Freeform 81"/>
            <p:cNvSpPr>
              <a:spLocks/>
            </p:cNvSpPr>
            <p:nvPr/>
          </p:nvSpPr>
          <p:spPr bwMode="auto">
            <a:xfrm>
              <a:off x="2914" y="1584"/>
              <a:ext cx="1080" cy="408"/>
            </a:xfrm>
            <a:custGeom>
              <a:avLst/>
              <a:gdLst>
                <a:gd name="T0" fmla="*/ 0 w 2162"/>
                <a:gd name="T1" fmla="*/ 0 h 1632"/>
                <a:gd name="T2" fmla="*/ 0 w 2162"/>
                <a:gd name="T3" fmla="*/ 0 h 1632"/>
                <a:gd name="T4" fmla="*/ 0 w 2162"/>
                <a:gd name="T5" fmla="*/ 0 h 1632"/>
                <a:gd name="T6" fmla="*/ 1 w 2162"/>
                <a:gd name="T7" fmla="*/ 0 h 1632"/>
                <a:gd name="T8" fmla="*/ 1 w 2162"/>
                <a:gd name="T9" fmla="*/ 0 h 1632"/>
                <a:gd name="T10" fmla="*/ 1 w 2162"/>
                <a:gd name="T11" fmla="*/ 0 h 1632"/>
                <a:gd name="T12" fmla="*/ 1 w 2162"/>
                <a:gd name="T13" fmla="*/ 0 h 1632"/>
                <a:gd name="T14" fmla="*/ 1 w 2162"/>
                <a:gd name="T15" fmla="*/ 0 h 1632"/>
                <a:gd name="T16" fmla="*/ 1 w 2162"/>
                <a:gd name="T17" fmla="*/ 0 h 1632"/>
                <a:gd name="T18" fmla="*/ 1 w 2162"/>
                <a:gd name="T19" fmla="*/ 0 h 1632"/>
                <a:gd name="T20" fmla="*/ 1 w 2162"/>
                <a:gd name="T21" fmla="*/ 0 h 1632"/>
                <a:gd name="T22" fmla="*/ 1 w 2162"/>
                <a:gd name="T23" fmla="*/ 0 h 1632"/>
                <a:gd name="T24" fmla="*/ 1 w 2162"/>
                <a:gd name="T25" fmla="*/ 0 h 1632"/>
                <a:gd name="T26" fmla="*/ 1 w 2162"/>
                <a:gd name="T27" fmla="*/ 0 h 1632"/>
                <a:gd name="T28" fmla="*/ 1 w 2162"/>
                <a:gd name="T29" fmla="*/ 0 h 1632"/>
                <a:gd name="T30" fmla="*/ 1 w 2162"/>
                <a:gd name="T31" fmla="*/ 0 h 1632"/>
                <a:gd name="T32" fmla="*/ 1 w 2162"/>
                <a:gd name="T33" fmla="*/ 0 h 1632"/>
                <a:gd name="T34" fmla="*/ 1 w 2162"/>
                <a:gd name="T35" fmla="*/ 0 h 1632"/>
                <a:gd name="T36" fmla="*/ 1 w 2162"/>
                <a:gd name="T37" fmla="*/ 0 h 1632"/>
                <a:gd name="T38" fmla="*/ 2 w 2162"/>
                <a:gd name="T39" fmla="*/ 0 h 1632"/>
                <a:gd name="T40" fmla="*/ 2 w 2162"/>
                <a:gd name="T41" fmla="*/ 0 h 1632"/>
                <a:gd name="T42" fmla="*/ 2 w 2162"/>
                <a:gd name="T43" fmla="*/ 0 h 1632"/>
                <a:gd name="T44" fmla="*/ 2 w 2162"/>
                <a:gd name="T45" fmla="*/ 0 h 1632"/>
                <a:gd name="T46" fmla="*/ 2 w 2162"/>
                <a:gd name="T47" fmla="*/ 0 h 1632"/>
                <a:gd name="T48" fmla="*/ 2 w 2162"/>
                <a:gd name="T49" fmla="*/ 0 h 1632"/>
                <a:gd name="T50" fmla="*/ 2 w 2162"/>
                <a:gd name="T51" fmla="*/ 0 h 1632"/>
                <a:gd name="T52" fmla="*/ 2 w 2162"/>
                <a:gd name="T53" fmla="*/ 0 h 1632"/>
                <a:gd name="T54" fmla="*/ 1 w 2162"/>
                <a:gd name="T55" fmla="*/ 0 h 1632"/>
                <a:gd name="T56" fmla="*/ 1 w 2162"/>
                <a:gd name="T57" fmla="*/ 0 h 1632"/>
                <a:gd name="T58" fmla="*/ 1 w 2162"/>
                <a:gd name="T59" fmla="*/ 0 h 1632"/>
                <a:gd name="T60" fmla="*/ 1 w 2162"/>
                <a:gd name="T61" fmla="*/ 0 h 1632"/>
                <a:gd name="T62" fmla="*/ 1 w 2162"/>
                <a:gd name="T63" fmla="*/ 0 h 1632"/>
                <a:gd name="T64" fmla="*/ 1 w 2162"/>
                <a:gd name="T65" fmla="*/ 0 h 1632"/>
                <a:gd name="T66" fmla="*/ 1 w 2162"/>
                <a:gd name="T67" fmla="*/ 0 h 1632"/>
                <a:gd name="T68" fmla="*/ 1 w 2162"/>
                <a:gd name="T69" fmla="*/ 0 h 1632"/>
                <a:gd name="T70" fmla="*/ 1 w 2162"/>
                <a:gd name="T71" fmla="*/ 0 h 1632"/>
                <a:gd name="T72" fmla="*/ 1 w 2162"/>
                <a:gd name="T73" fmla="*/ 0 h 1632"/>
                <a:gd name="T74" fmla="*/ 1 w 2162"/>
                <a:gd name="T75" fmla="*/ 0 h 1632"/>
                <a:gd name="T76" fmla="*/ 0 w 2162"/>
                <a:gd name="T77" fmla="*/ 0 h 1632"/>
                <a:gd name="T78" fmla="*/ 0 w 2162"/>
                <a:gd name="T79" fmla="*/ 0 h 1632"/>
                <a:gd name="T80" fmla="*/ 0 w 2162"/>
                <a:gd name="T81" fmla="*/ 0 h 1632"/>
                <a:gd name="T82" fmla="*/ 0 w 2162"/>
                <a:gd name="T83" fmla="*/ 0 h 1632"/>
                <a:gd name="T84" fmla="*/ 0 w 2162"/>
                <a:gd name="T85" fmla="*/ 0 h 1632"/>
                <a:gd name="T86" fmla="*/ 0 w 2162"/>
                <a:gd name="T87" fmla="*/ 0 h 1632"/>
                <a:gd name="T88" fmla="*/ 0 w 2162"/>
                <a:gd name="T89" fmla="*/ 0 h 1632"/>
                <a:gd name="T90" fmla="*/ 0 w 2162"/>
                <a:gd name="T91" fmla="*/ 0 h 1632"/>
                <a:gd name="T92" fmla="*/ 0 w 2162"/>
                <a:gd name="T93" fmla="*/ 0 h 1632"/>
                <a:gd name="T94" fmla="*/ 0 w 2162"/>
                <a:gd name="T95" fmla="*/ 0 h 1632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2162"/>
                <a:gd name="T145" fmla="*/ 0 h 1632"/>
                <a:gd name="T146" fmla="*/ 2162 w 2162"/>
                <a:gd name="T147" fmla="*/ 1632 h 1632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2162" h="1632">
                  <a:moveTo>
                    <a:pt x="824" y="239"/>
                  </a:moveTo>
                  <a:lnTo>
                    <a:pt x="853" y="242"/>
                  </a:lnTo>
                  <a:lnTo>
                    <a:pt x="893" y="246"/>
                  </a:lnTo>
                  <a:lnTo>
                    <a:pt x="932" y="253"/>
                  </a:lnTo>
                  <a:lnTo>
                    <a:pt x="960" y="257"/>
                  </a:lnTo>
                  <a:lnTo>
                    <a:pt x="993" y="263"/>
                  </a:lnTo>
                  <a:lnTo>
                    <a:pt x="1024" y="270"/>
                  </a:lnTo>
                  <a:lnTo>
                    <a:pt x="1057" y="276"/>
                  </a:lnTo>
                  <a:lnTo>
                    <a:pt x="1087" y="282"/>
                  </a:lnTo>
                  <a:lnTo>
                    <a:pt x="1121" y="290"/>
                  </a:lnTo>
                  <a:lnTo>
                    <a:pt x="1161" y="302"/>
                  </a:lnTo>
                  <a:lnTo>
                    <a:pt x="1195" y="310"/>
                  </a:lnTo>
                  <a:lnTo>
                    <a:pt x="1228" y="320"/>
                  </a:lnTo>
                  <a:lnTo>
                    <a:pt x="1266" y="331"/>
                  </a:lnTo>
                  <a:lnTo>
                    <a:pt x="1302" y="343"/>
                  </a:lnTo>
                  <a:lnTo>
                    <a:pt x="1335" y="354"/>
                  </a:lnTo>
                  <a:lnTo>
                    <a:pt x="1366" y="368"/>
                  </a:lnTo>
                  <a:lnTo>
                    <a:pt x="1394" y="379"/>
                  </a:lnTo>
                  <a:lnTo>
                    <a:pt x="1422" y="392"/>
                  </a:lnTo>
                  <a:lnTo>
                    <a:pt x="1453" y="404"/>
                  </a:lnTo>
                  <a:lnTo>
                    <a:pt x="1488" y="419"/>
                  </a:lnTo>
                  <a:lnTo>
                    <a:pt x="1519" y="435"/>
                  </a:lnTo>
                  <a:lnTo>
                    <a:pt x="1549" y="450"/>
                  </a:lnTo>
                  <a:lnTo>
                    <a:pt x="1577" y="464"/>
                  </a:lnTo>
                  <a:lnTo>
                    <a:pt x="1621" y="490"/>
                  </a:lnTo>
                  <a:lnTo>
                    <a:pt x="1667" y="518"/>
                  </a:lnTo>
                  <a:lnTo>
                    <a:pt x="1703" y="540"/>
                  </a:lnTo>
                  <a:lnTo>
                    <a:pt x="1746" y="572"/>
                  </a:lnTo>
                  <a:lnTo>
                    <a:pt x="1775" y="596"/>
                  </a:lnTo>
                  <a:lnTo>
                    <a:pt x="1808" y="622"/>
                  </a:lnTo>
                  <a:lnTo>
                    <a:pt x="1844" y="652"/>
                  </a:lnTo>
                  <a:lnTo>
                    <a:pt x="1874" y="680"/>
                  </a:lnTo>
                  <a:lnTo>
                    <a:pt x="1904" y="712"/>
                  </a:lnTo>
                  <a:lnTo>
                    <a:pt x="1935" y="743"/>
                  </a:lnTo>
                  <a:lnTo>
                    <a:pt x="1961" y="776"/>
                  </a:lnTo>
                  <a:lnTo>
                    <a:pt x="1987" y="805"/>
                  </a:lnTo>
                  <a:lnTo>
                    <a:pt x="2012" y="840"/>
                  </a:lnTo>
                  <a:lnTo>
                    <a:pt x="2035" y="874"/>
                  </a:lnTo>
                  <a:lnTo>
                    <a:pt x="2055" y="909"/>
                  </a:lnTo>
                  <a:lnTo>
                    <a:pt x="2075" y="948"/>
                  </a:lnTo>
                  <a:lnTo>
                    <a:pt x="2099" y="995"/>
                  </a:lnTo>
                  <a:lnTo>
                    <a:pt x="2116" y="1039"/>
                  </a:lnTo>
                  <a:lnTo>
                    <a:pt x="2132" y="1084"/>
                  </a:lnTo>
                  <a:lnTo>
                    <a:pt x="2140" y="1128"/>
                  </a:lnTo>
                  <a:lnTo>
                    <a:pt x="2152" y="1180"/>
                  </a:lnTo>
                  <a:lnTo>
                    <a:pt x="2160" y="1244"/>
                  </a:lnTo>
                  <a:lnTo>
                    <a:pt x="2162" y="1294"/>
                  </a:lnTo>
                  <a:lnTo>
                    <a:pt x="2160" y="1343"/>
                  </a:lnTo>
                  <a:lnTo>
                    <a:pt x="2154" y="1391"/>
                  </a:lnTo>
                  <a:lnTo>
                    <a:pt x="2145" y="1435"/>
                  </a:lnTo>
                  <a:lnTo>
                    <a:pt x="2137" y="1481"/>
                  </a:lnTo>
                  <a:lnTo>
                    <a:pt x="2122" y="1528"/>
                  </a:lnTo>
                  <a:lnTo>
                    <a:pt x="2103" y="1579"/>
                  </a:lnTo>
                  <a:lnTo>
                    <a:pt x="2078" y="1632"/>
                  </a:lnTo>
                  <a:lnTo>
                    <a:pt x="1937" y="1337"/>
                  </a:lnTo>
                  <a:lnTo>
                    <a:pt x="1397" y="1398"/>
                  </a:lnTo>
                  <a:lnTo>
                    <a:pt x="1409" y="1346"/>
                  </a:lnTo>
                  <a:lnTo>
                    <a:pt x="1414" y="1313"/>
                  </a:lnTo>
                  <a:lnTo>
                    <a:pt x="1414" y="1278"/>
                  </a:lnTo>
                  <a:lnTo>
                    <a:pt x="1411" y="1237"/>
                  </a:lnTo>
                  <a:lnTo>
                    <a:pt x="1402" y="1199"/>
                  </a:lnTo>
                  <a:lnTo>
                    <a:pt x="1391" y="1155"/>
                  </a:lnTo>
                  <a:lnTo>
                    <a:pt x="1376" y="1120"/>
                  </a:lnTo>
                  <a:lnTo>
                    <a:pt x="1353" y="1080"/>
                  </a:lnTo>
                  <a:lnTo>
                    <a:pt x="1332" y="1046"/>
                  </a:lnTo>
                  <a:lnTo>
                    <a:pt x="1305" y="1013"/>
                  </a:lnTo>
                  <a:lnTo>
                    <a:pt x="1282" y="988"/>
                  </a:lnTo>
                  <a:lnTo>
                    <a:pt x="1259" y="967"/>
                  </a:lnTo>
                  <a:lnTo>
                    <a:pt x="1236" y="946"/>
                  </a:lnTo>
                  <a:lnTo>
                    <a:pt x="1210" y="925"/>
                  </a:lnTo>
                  <a:lnTo>
                    <a:pt x="1180" y="903"/>
                  </a:lnTo>
                  <a:lnTo>
                    <a:pt x="1156" y="887"/>
                  </a:lnTo>
                  <a:lnTo>
                    <a:pt x="1128" y="869"/>
                  </a:lnTo>
                  <a:lnTo>
                    <a:pt x="1100" y="852"/>
                  </a:lnTo>
                  <a:lnTo>
                    <a:pt x="1067" y="836"/>
                  </a:lnTo>
                  <a:lnTo>
                    <a:pt x="1027" y="819"/>
                  </a:lnTo>
                  <a:lnTo>
                    <a:pt x="995" y="804"/>
                  </a:lnTo>
                  <a:lnTo>
                    <a:pt x="967" y="794"/>
                  </a:lnTo>
                  <a:lnTo>
                    <a:pt x="926" y="777"/>
                  </a:lnTo>
                  <a:lnTo>
                    <a:pt x="889" y="768"/>
                  </a:lnTo>
                  <a:lnTo>
                    <a:pt x="858" y="761"/>
                  </a:lnTo>
                  <a:lnTo>
                    <a:pt x="825" y="753"/>
                  </a:lnTo>
                  <a:lnTo>
                    <a:pt x="776" y="745"/>
                  </a:lnTo>
                  <a:lnTo>
                    <a:pt x="730" y="740"/>
                  </a:lnTo>
                  <a:lnTo>
                    <a:pt x="682" y="736"/>
                  </a:lnTo>
                  <a:lnTo>
                    <a:pt x="635" y="734"/>
                  </a:lnTo>
                  <a:lnTo>
                    <a:pt x="608" y="733"/>
                  </a:lnTo>
                  <a:lnTo>
                    <a:pt x="608" y="999"/>
                  </a:lnTo>
                  <a:lnTo>
                    <a:pt x="0" y="506"/>
                  </a:lnTo>
                  <a:lnTo>
                    <a:pt x="607" y="0"/>
                  </a:lnTo>
                  <a:lnTo>
                    <a:pt x="607" y="228"/>
                  </a:lnTo>
                  <a:lnTo>
                    <a:pt x="640" y="229"/>
                  </a:lnTo>
                  <a:lnTo>
                    <a:pt x="687" y="230"/>
                  </a:lnTo>
                  <a:lnTo>
                    <a:pt x="737" y="232"/>
                  </a:lnTo>
                  <a:lnTo>
                    <a:pt x="784" y="235"/>
                  </a:lnTo>
                  <a:lnTo>
                    <a:pt x="824" y="239"/>
                  </a:lnTo>
                  <a:close/>
                </a:path>
              </a:pathLst>
            </a:custGeom>
            <a:solidFill>
              <a:srgbClr val="DDDDD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4884" name="Text Box 82"/>
            <p:cNvSpPr txBox="1">
              <a:spLocks noChangeArrowheads="1"/>
            </p:cNvSpPr>
            <p:nvPr/>
          </p:nvSpPr>
          <p:spPr bwMode="auto">
            <a:xfrm>
              <a:off x="2976" y="1783"/>
              <a:ext cx="714" cy="1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2000" b="1">
                  <a:solidFill>
                    <a:schemeClr val="accent1"/>
                  </a:solidFill>
                  <a:latin typeface="Times New Roman" pitchFamily="18" charset="0"/>
                  <a:ea typeface="標楷體" pitchFamily="65" charset="-120"/>
                </a:rPr>
                <a:t>知識管理</a:t>
              </a:r>
            </a:p>
          </p:txBody>
        </p:sp>
        <p:sp>
          <p:nvSpPr>
            <p:cNvPr id="164885" name="Text Box 83"/>
            <p:cNvSpPr txBox="1">
              <a:spLocks noChangeArrowheads="1"/>
            </p:cNvSpPr>
            <p:nvPr/>
          </p:nvSpPr>
          <p:spPr bwMode="auto">
            <a:xfrm>
              <a:off x="3264" y="1600"/>
              <a:ext cx="714" cy="1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2000" b="1">
                  <a:solidFill>
                    <a:srgbClr val="FF0000"/>
                  </a:solidFill>
                  <a:latin typeface="Times New Roman" pitchFamily="18" charset="0"/>
                  <a:ea typeface="標楷體" pitchFamily="65" charset="-120"/>
                </a:rPr>
                <a:t>篩選記錄</a:t>
              </a:r>
            </a:p>
          </p:txBody>
        </p:sp>
        <p:sp>
          <p:nvSpPr>
            <p:cNvPr id="164886" name="Text Box 84"/>
            <p:cNvSpPr txBox="1">
              <a:spLocks noChangeArrowheads="1"/>
            </p:cNvSpPr>
            <p:nvPr/>
          </p:nvSpPr>
          <p:spPr bwMode="auto">
            <a:xfrm>
              <a:off x="2400" y="1802"/>
              <a:ext cx="654" cy="1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b="1">
                  <a:solidFill>
                    <a:srgbClr val="FF0000"/>
                  </a:solidFill>
                  <a:latin typeface="Times New Roman" pitchFamily="18" charset="0"/>
                  <a:ea typeface="標楷體" pitchFamily="65" charset="-120"/>
                </a:rPr>
                <a:t>交流分享</a:t>
              </a:r>
            </a:p>
          </p:txBody>
        </p:sp>
        <p:sp>
          <p:nvSpPr>
            <p:cNvPr id="164887" name="Text Box 85"/>
            <p:cNvSpPr txBox="1">
              <a:spLocks noChangeArrowheads="1"/>
            </p:cNvSpPr>
            <p:nvPr/>
          </p:nvSpPr>
          <p:spPr bwMode="auto">
            <a:xfrm>
              <a:off x="3216" y="1935"/>
              <a:ext cx="714" cy="1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2000" b="1">
                  <a:solidFill>
                    <a:srgbClr val="FF0000"/>
                  </a:solidFill>
                  <a:latin typeface="Times New Roman" pitchFamily="18" charset="0"/>
                  <a:ea typeface="標楷體" pitchFamily="65" charset="-120"/>
                </a:rPr>
                <a:t>知識創造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OW3D_LOOP" val="V=Package1\\S=Rotate\\D=5\\O=Rotate\\E=0\\H=6\\L=1\\A=0\\C=0\\"/>
</p:tagLst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597</TotalTime>
  <Words>852</Words>
  <Application>Microsoft Office PowerPoint</Application>
  <PresentationFormat>如螢幕大小 (4:3)</PresentationFormat>
  <Paragraphs>198</Paragraphs>
  <Slides>14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19" baseType="lpstr">
      <vt:lpstr>標楷體</vt:lpstr>
      <vt:lpstr>Arial</vt:lpstr>
      <vt:lpstr>Symbol</vt:lpstr>
      <vt:lpstr>Times New Roman</vt:lpstr>
      <vt:lpstr>教學目標</vt:lpstr>
      <vt:lpstr>內在環境：優勢或弱勢？</vt:lpstr>
      <vt:lpstr>第一型：效率型組織</vt:lpstr>
      <vt:lpstr>第二型：學習型組織</vt:lpstr>
      <vt:lpstr>第三型：創新型組織</vt:lpstr>
      <vt:lpstr>PowerPoint 簡報</vt:lpstr>
      <vt:lpstr>內在環境：優勢或弱勢？</vt:lpstr>
      <vt:lpstr>組織三型的特質</vt:lpstr>
      <vt:lpstr>組織轉型的要點</vt:lpstr>
      <vt:lpstr>組織轉型的對策</vt:lpstr>
      <vt:lpstr>二十世紀與二十一世紀企業特質比較</vt:lpstr>
      <vt:lpstr>傳統型組織 vs.  知識型組織的七個“S”  </vt:lpstr>
      <vt:lpstr>傳統型組織 vs.  知識型組織的七個“S” （續）</vt:lpstr>
      <vt:lpstr>傳統型組織 vs.  知識型組織的七個“S” （續）</vt:lpstr>
      <vt:lpstr>PowerPoint 簡報</vt:lpstr>
    </vt:vector>
  </TitlesOfParts>
  <Company>Your Company Name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內在環境：優勢或弱勢？</dc:title>
  <dc:creator>Your User Name</dc:creator>
  <cp:lastModifiedBy>George Lee</cp:lastModifiedBy>
  <cp:revision>11</cp:revision>
  <dcterms:created xsi:type="dcterms:W3CDTF">2010-07-13T10:04:41Z</dcterms:created>
  <dcterms:modified xsi:type="dcterms:W3CDTF">2017-09-12T01:48:53Z</dcterms:modified>
</cp:coreProperties>
</file>